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_rels/presentation.xml.rels" ContentType="application/vnd.openxmlformats-package.relationships+xml"/>
  <Override PartName="/ppt/media/image1.jpeg" ContentType="image/jpeg"/>
  <Override PartName="/ppt/media/image10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jpeg" ContentType="image/jpeg"/>
  <Override PartName="/ppt/media/image9.png" ContentType="image/png"/>
  <Override PartName="/ppt/media/image13.png" ContentType="image/png"/>
  <Override PartName="/ppt/media/image7.png" ContentType="image/png"/>
  <Override PartName="/ppt/media/image11.png" ContentType="image/png"/>
  <Override PartName="/ppt/media/image8.png" ContentType="image/png"/>
  <Override PartName="/ppt/media/image12.png" ContentType="image/pn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914400" y="2126160"/>
            <a:ext cx="1035900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145400" y="6378120"/>
            <a:ext cx="389700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60948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77824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F55B1F-8576-412C-9542-5E6467088EF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915560" y="508680"/>
            <a:ext cx="6929280" cy="56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83400" y="1615680"/>
            <a:ext cx="10581120" cy="453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4145400" y="6378120"/>
            <a:ext cx="389700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60948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877824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C174081-8EC5-4EFE-BD28-E5312B083878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915560" y="508680"/>
            <a:ext cx="6929280" cy="56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577520"/>
            <a:ext cx="529920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78760" y="1577520"/>
            <a:ext cx="5299200" cy="2901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4145400" y="6378120"/>
            <a:ext cx="389700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60948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877824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30AB8ED-8188-4171-B8A8-0ABAE6D8E46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915560" y="508680"/>
            <a:ext cx="6929280" cy="569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3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4145400" y="6378120"/>
            <a:ext cx="389700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60948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877824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F3639E9-812E-4DA3-A712-6F6D88FDB4A6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g object 16" descr=""/>
          <p:cNvPicPr/>
          <p:nvPr/>
        </p:nvPicPr>
        <p:blipFill>
          <a:blip r:embed="rId2"/>
          <a:stretch/>
        </p:blipFill>
        <p:spPr>
          <a:xfrm>
            <a:off x="3067920" y="274320"/>
            <a:ext cx="6015600" cy="1815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0" name="bg object 17"/>
          <p:cNvSpPr/>
          <p:nvPr/>
        </p:nvSpPr>
        <p:spPr>
          <a:xfrm>
            <a:off x="0" y="5743800"/>
            <a:ext cx="12187800" cy="1110240"/>
          </a:xfrm>
          <a:custGeom>
            <a:avLst/>
            <a:gdLst>
              <a:gd name="textAreaLeft" fmla="*/ 0 w 12187800"/>
              <a:gd name="textAreaRight" fmla="*/ 12192120 w 12187800"/>
              <a:gd name="textAreaTop" fmla="*/ 0 h 1110240"/>
              <a:gd name="textAreaBottom" fmla="*/ 1114560 h 1110240"/>
            </a:gdLst>
            <a:ahLst/>
            <a:cxnLst/>
            <a:rect l="textAreaLeft" t="textAreaTop" r="textAreaRight" b="textAreaBottom"/>
            <a:pathLst>
              <a:path w="12192000" h="1114425">
                <a:moveTo>
                  <a:pt x="12192000" y="0"/>
                </a:moveTo>
                <a:lnTo>
                  <a:pt x="0" y="0"/>
                </a:lnTo>
                <a:lnTo>
                  <a:pt x="0" y="1114044"/>
                </a:lnTo>
                <a:lnTo>
                  <a:pt x="12192000" y="1114044"/>
                </a:lnTo>
                <a:lnTo>
                  <a:pt x="12192000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ftr" idx="13"/>
          </p:nvPr>
        </p:nvSpPr>
        <p:spPr>
          <a:xfrm>
            <a:off x="4145400" y="6378120"/>
            <a:ext cx="389700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dt" idx="14"/>
          </p:nvPr>
        </p:nvSpPr>
        <p:spPr>
          <a:xfrm>
            <a:off x="60948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sldNum" idx="15"/>
          </p:nvPr>
        </p:nvSpPr>
        <p:spPr>
          <a:xfrm>
            <a:off x="8778240" y="6378120"/>
            <a:ext cx="2799720" cy="338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FC0ECF2-F02A-4F95-BEC7-36A3BD99A32D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68480" cy="1140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68480" cy="3973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hyperlink" Target="https://forms.yandex.ru/cloud/69959f9b4936394eb8236b60/" TargetMode="Externa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0880" y="5925240"/>
            <a:ext cx="6029280" cy="68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>
              <a:lnSpc>
                <a:spcPct val="100000"/>
              </a:lnSpc>
              <a:spcBef>
                <a:spcPts val="105"/>
              </a:spcBef>
            </a:pP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ГБОУ</a:t>
            </a:r>
            <a:r>
              <a:rPr b="1" lang="ru-RU" sz="4400" spc="-6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Школа</a:t>
            </a:r>
            <a:r>
              <a:rPr b="1" lang="ru-RU" sz="4400" spc="-20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№</a:t>
            </a:r>
            <a:r>
              <a:rPr b="1" lang="ru-RU" sz="4400" spc="-6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b="1" lang="ru-RU" sz="4400" spc="-20" strike="noStrike" u="none">
                <a:solidFill>
                  <a:srgbClr val="ffffff"/>
                </a:solidFill>
                <a:effectLst/>
                <a:uFillTx/>
                <a:latin typeface="Comic Sans MS"/>
              </a:rPr>
              <a:t>109 </a:t>
            </a:r>
            <a:endParaRPr b="0" lang="ru-RU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object 15"/>
          <p:cNvSpPr/>
          <p:nvPr/>
        </p:nvSpPr>
        <p:spPr>
          <a:xfrm>
            <a:off x="407160" y="2603160"/>
            <a:ext cx="10748880" cy="207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86840" bIns="0" anchor="t" anchorCtr="1">
            <a:spAutoFit/>
          </a:bodyPr>
          <a:p>
            <a:pPr algn="ctr">
              <a:lnSpc>
                <a:spcPct val="100000"/>
              </a:lnSpc>
            </a:pPr>
            <a:r>
              <a:rPr b="0" lang="ru-RU" sz="8800" spc="-26" strike="noStrike" u="none">
                <a:solidFill>
                  <a:srgbClr val="ff860d"/>
                </a:solidFill>
                <a:effectLst/>
                <a:uFillTx/>
                <a:latin typeface="Comic Sans MS"/>
              </a:rPr>
              <a:t>«</a:t>
            </a:r>
            <a:r>
              <a:rPr b="1" lang="ru-RU" sz="7200" spc="-26" strike="noStrike" u="none">
                <a:solidFill>
                  <a:srgbClr val="ff860d"/>
                </a:solidFill>
                <a:effectLst/>
                <a:uFillTx/>
                <a:latin typeface="Comic Sans MS"/>
              </a:rPr>
              <a:t>Академия дошколят</a:t>
            </a:r>
            <a:r>
              <a:rPr b="0" lang="ru-RU" sz="8800" spc="-11" strike="noStrike" u="none">
                <a:solidFill>
                  <a:srgbClr val="ff860d"/>
                </a:solidFill>
                <a:effectLst/>
                <a:uFillTx/>
                <a:latin typeface="Comic Sans MS"/>
              </a:rPr>
              <a:t>»</a:t>
            </a:r>
            <a:endParaRPr b="0" lang="ru-RU" sz="8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926080" algn="ctr">
              <a:lnSpc>
                <a:spcPct val="100000"/>
              </a:lnSpc>
              <a:spcBef>
                <a:spcPts val="561"/>
              </a:spcBef>
              <a:tabLst>
                <a:tab algn="l" pos="5749920"/>
              </a:tabLst>
            </a:pP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0752120" cy="132696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>
            <a:spAutoFit/>
          </a:bodyPr>
          <a:p>
            <a:pPr marL="1836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Как записаться?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object 9"/>
          <p:cNvSpPr/>
          <p:nvPr/>
        </p:nvSpPr>
        <p:spPr>
          <a:xfrm>
            <a:off x="2880000" y="1684440"/>
            <a:ext cx="6837480" cy="502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42200" algn="ctr">
              <a:lnSpc>
                <a:spcPct val="100000"/>
              </a:lnSpc>
              <a:spcBef>
                <a:spcPts val="105"/>
              </a:spcBef>
            </a:pP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Для</a:t>
            </a:r>
            <a:r>
              <a:rPr b="1" lang="ru-RU" sz="20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000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записи</a:t>
            </a:r>
            <a:r>
              <a:rPr b="1" lang="ru-RU" sz="2000" spc="-71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необходимо</a:t>
            </a:r>
            <a:r>
              <a:rPr b="1" lang="ru-RU" sz="20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подать</a:t>
            </a:r>
            <a:r>
              <a:rPr b="1" lang="ru-RU" sz="20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заявление 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на</a:t>
            </a:r>
            <a:r>
              <a:rPr b="1" lang="ru-RU" sz="2000" spc="-3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п</a:t>
            </a:r>
            <a:r>
              <a:rPr b="1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ортале</a:t>
            </a:r>
            <a:r>
              <a:rPr b="1" lang="ru-RU" sz="2000" spc="-4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mos.ru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 algn="ctr">
              <a:lnSpc>
                <a:spcPct val="100000"/>
              </a:lnSpc>
              <a:spcBef>
                <a:spcPts val="105"/>
              </a:spcBef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r>
              <a:rPr b="1" lang="ru-RU" sz="2000" spc="-11" strike="noStrike" u="sng">
                <a:solidFill>
                  <a:srgbClr val="c9211e"/>
                </a:solidFill>
                <a:effectLst/>
                <a:uFillTx/>
                <a:latin typeface="Comic Sans MS"/>
                <a:ea typeface="Droid Sans Fallback"/>
              </a:rPr>
              <a:t>Понедельник- среда  </a:t>
            </a:r>
            <a:r>
              <a:rPr b="1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код для записи 2487726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r>
              <a:rPr b="1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r>
              <a:rPr b="1" lang="ru-RU" sz="2000" spc="-11" strike="noStrike" u="sng">
                <a:solidFill>
                  <a:srgbClr val="c9211e"/>
                </a:solidFill>
                <a:effectLst/>
                <a:uFillTx/>
                <a:latin typeface="Comic Sans MS"/>
                <a:ea typeface="Droid Sans Fallback"/>
              </a:rPr>
              <a:t>Вторник -четверг      </a:t>
            </a:r>
            <a:r>
              <a:rPr b="1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код для записи 2487736</a:t>
            </a: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>
              <a:lnSpc>
                <a:spcPct val="100000"/>
              </a:lnSpc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2200" algn="ctr">
              <a:lnSpc>
                <a:spcPct val="100000"/>
              </a:lnSpc>
            </a:pP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После</a:t>
            </a:r>
            <a:r>
              <a:rPr b="1" lang="ru-RU" sz="2000" spc="-45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подачи</a:t>
            </a:r>
            <a:r>
              <a:rPr b="1" lang="ru-RU" sz="2000" spc="-2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заявления</a:t>
            </a:r>
            <a:r>
              <a:rPr b="1" lang="ru-RU" sz="2000" spc="-6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pc="-1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подписать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5520" algn="ctr">
              <a:lnSpc>
                <a:spcPct val="100000"/>
              </a:lnSpc>
              <a:tabLst>
                <a:tab algn="l" pos="354960"/>
              </a:tabLst>
            </a:pP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электронный</a:t>
            </a:r>
            <a:r>
              <a:rPr b="1" lang="ru-RU" sz="2000" spc="-5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договор</a:t>
            </a:r>
            <a:r>
              <a:rPr b="1" lang="ru-RU" sz="2000" spc="-34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в</a:t>
            </a:r>
            <a:r>
              <a:rPr b="1" lang="ru-RU" sz="2000" spc="-4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личном</a:t>
            </a:r>
            <a:r>
              <a:rPr b="1" lang="ru-RU" sz="2000" spc="-3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кабинете</a:t>
            </a:r>
            <a:r>
              <a:rPr b="1" lang="ru-RU" sz="2000" spc="-54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pc="-26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на п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ортале</a:t>
            </a:r>
            <a:r>
              <a:rPr b="1" lang="ru-RU" sz="2000" spc="-65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mos.ru</a:t>
            </a:r>
            <a:r>
              <a:rPr b="1" lang="ru-RU" sz="2000" spc="-4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нужно</a:t>
            </a:r>
            <a:r>
              <a:rPr b="1" lang="ru-RU" sz="2000" spc="-3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в</a:t>
            </a:r>
            <a:r>
              <a:rPr b="1" lang="ru-RU" sz="2000" spc="-45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течение</a:t>
            </a:r>
            <a:r>
              <a:rPr b="1" lang="ru-RU" sz="2000" spc="-54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3</a:t>
            </a:r>
            <a:r>
              <a:rPr b="1" lang="ru-RU" sz="2000" spc="-3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2000" spc="-11" strike="noStrike" u="none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дней!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5520" algn="ctr">
              <a:lnSpc>
                <a:spcPct val="100000"/>
              </a:lnSpc>
              <a:tabLst>
                <a:tab algn="l" pos="35496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5520" algn="ctr">
              <a:lnSpc>
                <a:spcPct val="100000"/>
              </a:lnSpc>
              <a:tabLst>
                <a:tab algn="l" pos="354960"/>
              </a:tabLst>
            </a:pPr>
            <a:r>
              <a:rPr b="1" lang="ru-RU" sz="2000" spc="-11" strike="noStrike" u="sng">
                <a:solidFill>
                  <a:srgbClr val="4f6128"/>
                </a:solidFill>
                <a:effectLst/>
                <a:uFillTx/>
                <a:latin typeface="Comic Sans MS"/>
                <a:ea typeface="Droid Sans Fallback"/>
              </a:rPr>
              <a:t>Количество мест для записи ограничено!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1480" algn="ctr">
              <a:lnSpc>
                <a:spcPct val="100000"/>
              </a:lnSpc>
              <a:spcBef>
                <a:spcPts val="1885"/>
              </a:spcBef>
              <a:tabLst>
                <a:tab algn="l" pos="35496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1480" algn="ctr">
              <a:lnSpc>
                <a:spcPct val="100000"/>
              </a:lnSpc>
              <a:spcBef>
                <a:spcPts val="1885"/>
              </a:spcBef>
              <a:tabLst>
                <a:tab algn="l" pos="35496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41480" algn="ctr">
              <a:lnSpc>
                <a:spcPct val="100000"/>
              </a:lnSpc>
              <a:spcBef>
                <a:spcPts val="1885"/>
              </a:spcBef>
              <a:tabLst>
                <a:tab algn="l" pos="35496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"/>
          <p:cNvSpPr/>
          <p:nvPr/>
        </p:nvSpPr>
        <p:spPr>
          <a:xfrm>
            <a:off x="269640" y="1620000"/>
            <a:ext cx="11788200" cy="3138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b="1" lang="ru-RU" sz="3200" strike="noStrike" u="none">
                <a:solidFill>
                  <a:srgbClr val="333333"/>
                </a:solidFill>
                <a:effectLst/>
                <a:uFillTx/>
                <a:latin typeface="Comic Sans MS"/>
              </a:rPr>
              <a:t>Напоминаем ,что зачисление в группы  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trike="noStrike" u="none">
                <a:solidFill>
                  <a:srgbClr val="333333"/>
                </a:solidFill>
                <a:effectLst/>
                <a:uFillTx/>
                <a:latin typeface="Comic Sans MS"/>
              </a:rPr>
              <a:t>курса «Академия дошколят» </a:t>
            </a:r>
            <a:r>
              <a:rPr b="1" lang="ru-RU" sz="3200" strike="noStrike" u="sng">
                <a:solidFill>
                  <a:srgbClr val="c9211e"/>
                </a:solidFill>
                <a:effectLst/>
                <a:uFillTx/>
                <a:latin typeface="Comic Sans MS"/>
              </a:rPr>
              <a:t>НЕ</a:t>
            </a:r>
            <a:r>
              <a:rPr b="1" lang="ru-RU" sz="3200" strike="noStrike" u="none">
                <a:solidFill>
                  <a:srgbClr val="c9211e"/>
                </a:solidFill>
                <a:effectLst/>
                <a:uFillTx/>
                <a:latin typeface="Comic Sans MS"/>
              </a:rPr>
              <a:t> является</a:t>
            </a:r>
            <a:r>
              <a:rPr b="1" lang="ru-RU" sz="3200" strike="noStrike" u="none">
                <a:solidFill>
                  <a:srgbClr val="333333"/>
                </a:solidFill>
                <a:effectLst/>
                <a:uFillTx/>
                <a:latin typeface="Comic Sans MS"/>
              </a:rPr>
              <a:t> ОСНОВАНИЕМ ДЛЯ ЗАЧИСЛЕНИЯ 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trike="noStrike" u="none">
                <a:solidFill>
                  <a:srgbClr val="333333"/>
                </a:solidFill>
                <a:effectLst/>
                <a:uFillTx/>
                <a:latin typeface="Comic Sans MS"/>
              </a:rPr>
              <a:t>РЕБЕНКА В ПЕРВЫЙ КЛАСС  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2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НАШЕЙ ШКОЛЫ !</a:t>
            </a:r>
            <a:endParaRPr b="0" lang="ru-RU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4000" strike="noStrike" u="none">
                <a:solidFill>
                  <a:srgbClr val="c9211e"/>
                </a:solidFill>
                <a:effectLst/>
                <a:uFillTx/>
                <a:latin typeface="Comic Sans MS"/>
              </a:rPr>
              <a:t> </a:t>
            </a:r>
            <a:endParaRPr b="0" lang="ru-RU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"/>
          <p:cNvSpPr/>
          <p:nvPr/>
        </p:nvSpPr>
        <p:spPr>
          <a:xfrm>
            <a:off x="900000" y="2340000"/>
            <a:ext cx="10497960" cy="155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32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  14.09. 2026 г. начинает работу одногодичный курс по подготовке детей к обучению в школе – объединение «Академия дошколят».</a:t>
            </a:r>
            <a:r>
              <a:rPr b="0" lang="ru-RU" sz="22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"/>
          <p:cNvSpPr/>
          <p:nvPr/>
        </p:nvSpPr>
        <p:spPr>
          <a:xfrm>
            <a:off x="1800000" y="1980000"/>
            <a:ext cx="8456040" cy="431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Программа  курса разработана с использованием элементов  авторских программ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« Учусь учиться» (Петерсон Л.Г.)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«Развитие речи и подготовка к обучению грамоте » «Ознакомление с окружающий миром»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А.В. Волков, В.В. Хвостин , Т.С. Пухова 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Times New Roman"/>
              </a:rPr>
              <a:t>“</a:t>
            </a: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Times New Roman"/>
              </a:rPr>
              <a:t>Английский язык. Первые шаги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Times New Roman"/>
              </a:rPr>
              <a:t>”  З.Н. Никитенко</a:t>
            </a: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Times New Roman"/>
              </a:rPr>
              <a:t>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</a:pPr>
            <a:endParaRPr b="0" lang="ru-RU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0" y="296640"/>
            <a:ext cx="10752120" cy="132696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>
            <a:spAutoFit/>
          </a:bodyPr>
          <a:p>
            <a:pPr marL="1260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Зачем это нужно ребенку? 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object 8"/>
          <p:cNvSpPr/>
          <p:nvPr/>
        </p:nvSpPr>
        <p:spPr>
          <a:xfrm>
            <a:off x="540000" y="1923480"/>
            <a:ext cx="5860080" cy="34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65240" bIns="0" anchor="t">
            <a:spAutoFit/>
          </a:bodyPr>
          <a:p>
            <a:pPr marL="271080" indent="-182160">
              <a:lnSpc>
                <a:spcPct val="115000"/>
              </a:lnSpc>
              <a:spcBef>
                <a:spcPts val="1301"/>
              </a:spcBef>
              <a:buClr>
                <a:srgbClr val="000000"/>
              </a:buClr>
              <a:buFont typeface="OpenSymbol"/>
              <a:buChar char="-"/>
              <a:tabLst>
                <a:tab algn="l" pos="271080"/>
              </a:tabLs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Смена</a:t>
            </a:r>
            <a:r>
              <a:rPr b="0" lang="ru-RU" sz="24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роли</a:t>
            </a:r>
            <a:r>
              <a:rPr b="0" lang="ru-RU" sz="24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малыша</a:t>
            </a:r>
            <a:r>
              <a:rPr b="0" lang="ru-RU" sz="2400" spc="-4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на</a:t>
            </a:r>
            <a:r>
              <a:rPr b="0" lang="ru-RU" sz="2400" spc="-3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роль</a:t>
            </a:r>
            <a:r>
              <a:rPr b="0" lang="ru-RU" sz="2400" spc="-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ученика.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1080" indent="-182160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OpenSymbol"/>
              <a:buChar char="-"/>
              <a:tabLst>
                <a:tab algn="l" pos="271080"/>
              </a:tabLs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Знания,</a:t>
            </a:r>
            <a:r>
              <a:rPr b="0" lang="ru-RU" sz="24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умения,</a:t>
            </a:r>
            <a:r>
              <a:rPr b="0" lang="ru-RU" sz="24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навыки,</a:t>
            </a:r>
            <a:r>
              <a:rPr b="0" lang="ru-RU" sz="24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полученные</a:t>
            </a:r>
            <a:r>
              <a:rPr b="0" lang="ru-RU" sz="24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  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период</a:t>
            </a:r>
            <a:r>
              <a:rPr b="0" lang="ru-RU" sz="24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обучения,</a:t>
            </a:r>
            <a:r>
              <a:rPr b="0" lang="ru-RU" sz="24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помогут</a:t>
            </a:r>
            <a:r>
              <a:rPr b="0" lang="ru-RU" sz="2400" spc="-8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ребенку</a:t>
            </a:r>
            <a:r>
              <a:rPr b="0" lang="ru-RU" sz="24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чувствовать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себя</a:t>
            </a:r>
            <a:r>
              <a:rPr b="0" lang="ru-RU" sz="24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увереннее,</a:t>
            </a:r>
            <a:r>
              <a:rPr b="0" lang="ru-RU" sz="24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успешнее</a:t>
            </a:r>
            <a:r>
              <a:rPr b="0" lang="ru-RU" sz="24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учиться</a:t>
            </a:r>
            <a:r>
              <a:rPr b="0" lang="ru-RU" sz="24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</a:t>
            </a:r>
            <a:r>
              <a:rPr b="0" lang="ru-RU" sz="24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1</a:t>
            </a:r>
            <a:r>
              <a:rPr b="0" lang="ru-RU" sz="24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классе.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1080" indent="-182160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OpenSymbol"/>
              <a:buChar char="-"/>
              <a:tabLst>
                <a:tab algn="l" pos="271080"/>
              </a:tabLst>
            </a:pP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Знакомство</a:t>
            </a:r>
            <a:r>
              <a:rPr b="0" lang="ru-RU" sz="24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</a:t>
            </a:r>
            <a:r>
              <a:rPr b="0" lang="ru-RU" sz="24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учителями,</a:t>
            </a:r>
            <a:r>
              <a:rPr b="0" lang="ru-RU" sz="24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школой,</a:t>
            </a:r>
            <a:r>
              <a:rPr b="0" lang="ru-RU" sz="24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4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будущими   одноклассниками.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" name="" descr=""/>
          <p:cNvPicPr/>
          <p:nvPr/>
        </p:nvPicPr>
        <p:blipFill>
          <a:blip r:embed="rId1"/>
          <a:stretch/>
        </p:blipFill>
        <p:spPr>
          <a:xfrm>
            <a:off x="7121520" y="2700000"/>
            <a:ext cx="4617360" cy="323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0" y="253080"/>
            <a:ext cx="10752120" cy="132696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>
            <a:spAutoFit/>
          </a:bodyPr>
          <a:p>
            <a:pPr marL="1008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Зачем это нужно родителям?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9"/>
          <p:cNvSpPr/>
          <p:nvPr/>
        </p:nvSpPr>
        <p:spPr>
          <a:xfrm>
            <a:off x="6580440" y="2240280"/>
            <a:ext cx="4594320" cy="336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12600" algn="just">
              <a:lnSpc>
                <a:spcPct val="100000"/>
              </a:lnSpc>
              <a:spcBef>
                <a:spcPts val="105"/>
              </a:spcBef>
            </a:pP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«Облегченный»</a:t>
            </a:r>
            <a:r>
              <a:rPr b="0" lang="ru-RU" sz="2000" spc="-9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вариант</a:t>
            </a:r>
            <a:r>
              <a:rPr b="0" lang="ru-RU" sz="20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обучения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всего</a:t>
            </a:r>
            <a:r>
              <a:rPr b="0" lang="ru-RU" sz="20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на</a:t>
            </a:r>
            <a:r>
              <a:rPr b="0" lang="ru-RU" sz="2000" spc="-4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2</a:t>
            </a:r>
            <a:r>
              <a:rPr b="0" lang="ru-RU" sz="2000" spc="-4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дня</a:t>
            </a:r>
            <a:r>
              <a:rPr b="0" lang="ru-RU" sz="20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</a:t>
            </a:r>
            <a:r>
              <a:rPr b="0" lang="ru-RU" sz="2000" spc="2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неделю</a:t>
            </a:r>
            <a:r>
              <a:rPr b="0" lang="ru-RU" sz="20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позволит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постепенно</a:t>
            </a:r>
            <a:r>
              <a:rPr b="0" lang="ru-RU" sz="2000" spc="-7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привыкнуть</a:t>
            </a:r>
            <a:r>
              <a:rPr b="0" lang="ru-RU" sz="20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к</a:t>
            </a:r>
            <a:r>
              <a:rPr b="0" lang="ru-RU" sz="2000" spc="-9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новой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algn="just">
              <a:lnSpc>
                <a:spcPct val="100000"/>
              </a:lnSpc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жизни,</a:t>
            </a:r>
            <a:r>
              <a:rPr b="0" lang="ru-RU" sz="20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снимет</a:t>
            </a:r>
            <a:r>
              <a:rPr b="0" lang="ru-RU" sz="2000" spc="-8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большинство</a:t>
            </a:r>
            <a:r>
              <a:rPr b="0" lang="ru-RU" sz="20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страхов,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которые</a:t>
            </a:r>
            <a:r>
              <a:rPr b="0" lang="ru-RU" sz="2000" spc="42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массово</a:t>
            </a:r>
            <a:r>
              <a:rPr b="0" lang="ru-RU" sz="2000" spc="-113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атакуют</a:t>
            </a:r>
            <a:r>
              <a:rPr b="0" lang="ru-RU" sz="20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мам</a:t>
            </a:r>
            <a:r>
              <a:rPr b="0" lang="ru-RU" sz="20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и</a:t>
            </a:r>
            <a:r>
              <a:rPr b="0" lang="ru-RU" sz="20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пап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перед</a:t>
            </a:r>
            <a:r>
              <a:rPr b="0" lang="ru-RU" sz="2000" spc="-9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школой.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2404"/>
              </a:spcBef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Вы</a:t>
            </a:r>
            <a:r>
              <a:rPr b="0" lang="ru-RU" sz="20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сможете</a:t>
            </a:r>
            <a:r>
              <a:rPr b="0" lang="ru-RU" sz="20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получить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квалифицированную</a:t>
            </a:r>
            <a:r>
              <a:rPr b="0" lang="ru-RU" sz="2000" spc="-9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оценку</a:t>
            </a:r>
            <a:r>
              <a:rPr b="0" lang="ru-RU" sz="20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успехов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своего</a:t>
            </a:r>
            <a:r>
              <a:rPr b="0" lang="ru-RU" sz="2000" spc="-7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ребенка,</a:t>
            </a:r>
            <a:r>
              <a:rPr b="0" lang="ru-RU" sz="20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профессиональные рекомендации</a:t>
            </a:r>
            <a:r>
              <a:rPr b="0" lang="ru-RU" sz="20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20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педагогов.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5" name="object 10" descr=""/>
          <p:cNvPicPr/>
          <p:nvPr/>
        </p:nvPicPr>
        <p:blipFill>
          <a:blip r:embed="rId1"/>
          <a:stretch/>
        </p:blipFill>
        <p:spPr>
          <a:xfrm>
            <a:off x="4940640" y="2739240"/>
            <a:ext cx="1300680" cy="70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object 11" descr=""/>
          <p:cNvPicPr/>
          <p:nvPr/>
        </p:nvPicPr>
        <p:blipFill>
          <a:blip r:embed="rId2"/>
          <a:stretch/>
        </p:blipFill>
        <p:spPr>
          <a:xfrm>
            <a:off x="4940640" y="4656600"/>
            <a:ext cx="1300680" cy="700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" descr=""/>
          <p:cNvPicPr/>
          <p:nvPr/>
        </p:nvPicPr>
        <p:blipFill>
          <a:blip r:embed="rId3"/>
          <a:stretch/>
        </p:blipFill>
        <p:spPr>
          <a:xfrm>
            <a:off x="360000" y="2340000"/>
            <a:ext cx="4464000" cy="3128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720000" y="360000"/>
            <a:ext cx="9492120" cy="108108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 anchorCtr="1">
            <a:spAutoFit/>
          </a:bodyPr>
          <a:p>
            <a:pPr marL="59868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Какие будут проводиться занятия?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" name="object 8"/>
          <p:cNvSpPr/>
          <p:nvPr/>
        </p:nvSpPr>
        <p:spPr>
          <a:xfrm>
            <a:off x="1080000" y="1800000"/>
            <a:ext cx="10798920" cy="4556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51200" bIns="0" anchor="t">
            <a:spAutoFit/>
          </a:bodyPr>
          <a:p>
            <a:pPr marL="317520" indent="-304920">
              <a:lnSpc>
                <a:spcPct val="100000"/>
              </a:lnSpc>
              <a:spcBef>
                <a:spcPts val="907"/>
              </a:spcBef>
              <a:buClr>
                <a:srgbClr val="000000"/>
              </a:buClr>
              <a:buFont typeface="OpenSymbol"/>
              <a:buAutoNum type="arabicPeriod"/>
              <a:tabLst>
                <a:tab algn="l" pos="317520"/>
              </a:tabLst>
            </a:pP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«Математические ступеньки» - математика</a:t>
            </a:r>
            <a:r>
              <a:rPr b="1" lang="ru-RU" sz="1600" spc="-9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</a:t>
            </a:r>
            <a:r>
              <a:rPr b="1" lang="ru-RU" sz="16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элементами</a:t>
            </a:r>
            <a:r>
              <a:rPr b="1" lang="ru-RU" sz="1600" spc="-2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логики</a:t>
            </a:r>
            <a:r>
              <a:rPr b="1" lang="ru-RU" sz="1600" spc="-7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(2</a:t>
            </a:r>
            <a:r>
              <a:rPr b="1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занятия</a:t>
            </a:r>
            <a:r>
              <a:rPr b="1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</a:t>
            </a:r>
            <a:r>
              <a:rPr b="1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неделю по 30 мин)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811"/>
              </a:spcBef>
              <a:tabLst>
                <a:tab algn="l" pos="317520"/>
              </a:tabLst>
            </a:pP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Дети</a:t>
            </a:r>
            <a:r>
              <a:rPr b="0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учатся</a:t>
            </a:r>
            <a:r>
              <a:rPr b="0" lang="ru-RU" sz="1600" spc="-4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считать,</a:t>
            </a:r>
            <a:r>
              <a:rPr b="0" lang="ru-RU" sz="16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решать</a:t>
            </a:r>
            <a:r>
              <a:rPr b="0" lang="ru-RU" sz="16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арифметические</a:t>
            </a:r>
            <a:r>
              <a:rPr b="0" lang="ru-RU" sz="1600" spc="-3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задачи , выполнять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геометрические, логические </a:t>
            </a:r>
            <a:r>
              <a:rPr b="0" lang="ru-RU" sz="1600" spc="-2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задания.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50000"/>
              </a:lnSpc>
              <a:spcBef>
                <a:spcPts val="811"/>
              </a:spcBef>
              <a:tabLst>
                <a:tab algn="l" pos="317520"/>
              </a:tabLst>
            </a:pP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2.«По дороге к азбуке» -обучение</a:t>
            </a:r>
            <a:r>
              <a:rPr b="1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грамоте, развитие мелкой моторики (2</a:t>
            </a:r>
            <a:r>
              <a:rPr b="1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занятия</a:t>
            </a:r>
            <a:r>
              <a:rPr b="1" lang="ru-RU" sz="16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в</a:t>
            </a:r>
            <a:r>
              <a:rPr b="1" lang="ru-RU" sz="16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неделю по 30 мин)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496"/>
              </a:spcBef>
              <a:tabLst>
                <a:tab algn="l" pos="317520"/>
              </a:tabLst>
            </a:pP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Расширяют</a:t>
            </a:r>
            <a:r>
              <a:rPr b="0" lang="ru-RU" sz="16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активный</a:t>
            </a:r>
            <a:r>
              <a:rPr b="0" lang="ru-RU" sz="16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словарный</a:t>
            </a:r>
            <a:r>
              <a:rPr b="0" lang="ru-RU" sz="1600" spc="-7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запас,</a:t>
            </a:r>
            <a:r>
              <a:rPr b="0" lang="ru-RU" sz="1600" spc="-9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получают</a:t>
            </a:r>
            <a:r>
              <a:rPr b="0" lang="ru-RU" sz="1600" spc="-4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первые</a:t>
            </a:r>
            <a:r>
              <a:rPr b="0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навыки</a:t>
            </a:r>
            <a:r>
              <a:rPr b="0" lang="ru-RU" sz="1600" spc="-5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письменной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речи.</a:t>
            </a:r>
            <a:r>
              <a:rPr b="0" lang="ru-RU" sz="1600" spc="-9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Изучают</a:t>
            </a:r>
            <a:r>
              <a:rPr b="0" lang="ru-RU" sz="1600" spc="-3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буквы,</a:t>
            </a:r>
            <a:r>
              <a:rPr b="0" lang="ru-RU" sz="1600" spc="-8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звуки,</a:t>
            </a:r>
            <a:r>
              <a:rPr b="0" lang="ru-RU" sz="1600" spc="-9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учатся</a:t>
            </a:r>
            <a:r>
              <a:rPr b="0" lang="ru-RU" sz="1600" spc="-7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читать.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496"/>
              </a:spcBef>
              <a:tabLst>
                <a:tab algn="l" pos="31752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496"/>
              </a:spcBef>
              <a:tabLst>
                <a:tab algn="l" pos="317520"/>
              </a:tabLst>
            </a:pP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3. « Мир вокруг нас» -ознакомление с окружающим миром (1 занятие  в неделю по 30 мин 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213"/>
              </a:spcBef>
              <a:tabLst>
                <a:tab algn="l" pos="317520"/>
              </a:tabLst>
            </a:pP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Расширяют кругозор , знакомятся с явлениями природы, животным и растительным миром , человеком и правилами поведения в обществе.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496"/>
              </a:spcBef>
              <a:tabLst>
                <a:tab algn="l" pos="31752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ct val="115000"/>
              </a:lnSpc>
              <a:spcBef>
                <a:spcPts val="496"/>
              </a:spcBef>
              <a:tabLst>
                <a:tab algn="l" pos="317520"/>
              </a:tabLst>
            </a:pP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4.«Английский для малышей» -английский</a:t>
            </a:r>
            <a:r>
              <a:rPr b="1" lang="ru-RU" sz="1600" spc="-54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язык</a:t>
            </a:r>
            <a:r>
              <a:rPr b="1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(1 занятие</a:t>
            </a:r>
            <a:r>
              <a:rPr b="1" lang="ru-RU" sz="1600" spc="-3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в</a:t>
            </a:r>
            <a:r>
              <a:rPr b="1" lang="ru-RU" sz="1600" spc="-6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неделю по 30 мин 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3040" indent="-10800">
              <a:lnSpc>
                <a:spcPct val="157000"/>
              </a:lnSpc>
              <a:tabLst>
                <a:tab algn="l" pos="0"/>
              </a:tabLst>
            </a:pP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Знакомятся</a:t>
            </a:r>
            <a:r>
              <a:rPr b="0" lang="ru-RU" sz="1600" spc="-4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с</a:t>
            </a:r>
            <a:r>
              <a:rPr b="0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языком</a:t>
            </a:r>
            <a:r>
              <a:rPr b="0" lang="ru-RU" sz="1600" spc="-4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2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международного</a:t>
            </a:r>
            <a:r>
              <a:rPr b="0" lang="ru-RU" sz="16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общения,</a:t>
            </a:r>
            <a:r>
              <a:rPr b="0" lang="ru-RU" sz="1600" spc="-7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вырабатывают</a:t>
            </a:r>
            <a:r>
              <a:rPr b="0" lang="ru-RU" sz="1600" spc="-9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правильное </a:t>
            </a:r>
            <a:r>
              <a:rPr b="0" lang="ru-RU" sz="1600" spc="-4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произношение,</a:t>
            </a:r>
            <a:r>
              <a:rPr b="0" lang="ru-RU" sz="1600" spc="-9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формируют</a:t>
            </a:r>
            <a:r>
              <a:rPr b="0" lang="ru-RU" sz="1600" spc="-8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активный</a:t>
            </a:r>
            <a:r>
              <a:rPr b="0" lang="ru-RU" sz="1600" spc="-2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словарный</a:t>
            </a:r>
            <a:r>
              <a:rPr b="0" lang="ru-RU" sz="1600" spc="-7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запас</a:t>
            </a:r>
            <a:r>
              <a:rPr b="0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, первичный навык восприятия и осмысления речи </a:t>
            </a:r>
            <a:r>
              <a:rPr b="0" lang="ru-RU" sz="1600" spc="-6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0" lang="ru-RU" sz="16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на </a:t>
            </a:r>
            <a:r>
              <a:rPr b="0" lang="ru-RU" sz="1600" spc="-2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английском </a:t>
            </a:r>
            <a:r>
              <a:rPr b="0" lang="ru-RU" sz="16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языке.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40" name="object 9"/>
          <p:cNvGrpSpPr/>
          <p:nvPr/>
        </p:nvGrpSpPr>
        <p:grpSpPr>
          <a:xfrm>
            <a:off x="540000" y="1527480"/>
            <a:ext cx="492840" cy="451440"/>
            <a:chOff x="540000" y="1527480"/>
            <a:chExt cx="492840" cy="451440"/>
          </a:xfrm>
        </p:grpSpPr>
        <p:sp>
          <p:nvSpPr>
            <p:cNvPr id="41" name="object 10"/>
            <p:cNvSpPr/>
            <p:nvPr/>
          </p:nvSpPr>
          <p:spPr>
            <a:xfrm>
              <a:off x="540000" y="1527480"/>
              <a:ext cx="492840" cy="451440"/>
            </a:xfrm>
            <a:custGeom>
              <a:avLst/>
              <a:gdLst>
                <a:gd name="textAreaLeft" fmla="*/ 0 w 492840"/>
                <a:gd name="textAreaRight" fmla="*/ 497160 w 492840"/>
                <a:gd name="textAreaTop" fmla="*/ 0 h 451440"/>
                <a:gd name="textAreaBottom" fmla="*/ 455760 h 451440"/>
              </a:gdLst>
              <a:ahLst/>
              <a:cxnLst/>
              <a:rect l="textAreaLeft" t="textAreaTop" r="textAreaRight" b="textAreaBottom"/>
              <a:pathLst>
                <a:path w="497205" h="455930">
                  <a:moveTo>
                    <a:pt x="496824" y="227711"/>
                  </a:moveTo>
                  <a:lnTo>
                    <a:pt x="248412" y="0"/>
                  </a:lnTo>
                  <a:lnTo>
                    <a:pt x="0" y="0"/>
                  </a:lnTo>
                  <a:lnTo>
                    <a:pt x="248412" y="227711"/>
                  </a:lnTo>
                  <a:lnTo>
                    <a:pt x="0" y="455422"/>
                  </a:lnTo>
                  <a:lnTo>
                    <a:pt x="248412" y="455422"/>
                  </a:lnTo>
                  <a:lnTo>
                    <a:pt x="496824" y="227711"/>
                  </a:lnTo>
                  <a:close/>
                </a:path>
              </a:pathLst>
            </a:custGeom>
            <a:solidFill>
              <a:srgbClr val="00af5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2" name="object 11"/>
            <p:cNvSpPr/>
            <p:nvPr/>
          </p:nvSpPr>
          <p:spPr>
            <a:xfrm>
              <a:off x="540000" y="1527480"/>
              <a:ext cx="492840" cy="451440"/>
            </a:xfrm>
            <a:custGeom>
              <a:avLst/>
              <a:gdLst>
                <a:gd name="textAreaLeft" fmla="*/ 0 w 492840"/>
                <a:gd name="textAreaRight" fmla="*/ 497160 w 492840"/>
                <a:gd name="textAreaTop" fmla="*/ 0 h 451440"/>
                <a:gd name="textAreaBottom" fmla="*/ 455760 h 451440"/>
              </a:gdLst>
              <a:ahLst/>
              <a:cxnLst/>
              <a:rect l="textAreaLeft" t="textAreaTop" r="textAreaRight" b="textAreaBottom"/>
              <a:pathLst>
                <a:path w="497205" h="455930">
                  <a:moveTo>
                    <a:pt x="0" y="0"/>
                  </a:moveTo>
                  <a:lnTo>
                    <a:pt x="248412" y="0"/>
                  </a:lnTo>
                  <a:lnTo>
                    <a:pt x="496823" y="227710"/>
                  </a:lnTo>
                  <a:lnTo>
                    <a:pt x="248412" y="455421"/>
                  </a:lnTo>
                  <a:lnTo>
                    <a:pt x="0" y="455421"/>
                  </a:lnTo>
                  <a:lnTo>
                    <a:pt x="248412" y="2277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>
              <a:solidFill>
                <a:srgbClr val="416f9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3" name="object 12"/>
          <p:cNvGrpSpPr/>
          <p:nvPr/>
        </p:nvGrpSpPr>
        <p:grpSpPr>
          <a:xfrm>
            <a:off x="540000" y="2786040"/>
            <a:ext cx="494280" cy="452880"/>
            <a:chOff x="540000" y="2786040"/>
            <a:chExt cx="494280" cy="452880"/>
          </a:xfrm>
        </p:grpSpPr>
        <p:sp>
          <p:nvSpPr>
            <p:cNvPr id="44" name="object 13"/>
            <p:cNvSpPr/>
            <p:nvPr/>
          </p:nvSpPr>
          <p:spPr>
            <a:xfrm>
              <a:off x="540000" y="278604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498348" y="228473"/>
                  </a:moveTo>
                  <a:lnTo>
                    <a:pt x="249174" y="0"/>
                  </a:lnTo>
                  <a:lnTo>
                    <a:pt x="0" y="0"/>
                  </a:lnTo>
                  <a:lnTo>
                    <a:pt x="249174" y="228473"/>
                  </a:lnTo>
                  <a:lnTo>
                    <a:pt x="0" y="456946"/>
                  </a:lnTo>
                  <a:lnTo>
                    <a:pt x="249174" y="456946"/>
                  </a:lnTo>
                  <a:lnTo>
                    <a:pt x="498348" y="228473"/>
                  </a:lnTo>
                  <a:close/>
                </a:path>
              </a:pathLst>
            </a:custGeom>
            <a:solidFill>
              <a:srgbClr val="00af5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5" name="object 14"/>
            <p:cNvSpPr/>
            <p:nvPr/>
          </p:nvSpPr>
          <p:spPr>
            <a:xfrm>
              <a:off x="540000" y="278604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0" y="0"/>
                  </a:moveTo>
                  <a:lnTo>
                    <a:pt x="249173" y="0"/>
                  </a:lnTo>
                  <a:lnTo>
                    <a:pt x="498347" y="228473"/>
                  </a:lnTo>
                  <a:lnTo>
                    <a:pt x="249173" y="456945"/>
                  </a:lnTo>
                  <a:lnTo>
                    <a:pt x="0" y="456945"/>
                  </a:lnTo>
                  <a:lnTo>
                    <a:pt x="249173" y="22847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>
              <a:solidFill>
                <a:srgbClr val="416f9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46" name="object 15"/>
          <p:cNvGrpSpPr/>
          <p:nvPr/>
        </p:nvGrpSpPr>
        <p:grpSpPr>
          <a:xfrm>
            <a:off x="540000" y="3960000"/>
            <a:ext cx="494280" cy="452880"/>
            <a:chOff x="540000" y="3960000"/>
            <a:chExt cx="494280" cy="452880"/>
          </a:xfrm>
        </p:grpSpPr>
        <p:sp>
          <p:nvSpPr>
            <p:cNvPr id="47" name="object 16"/>
            <p:cNvSpPr/>
            <p:nvPr/>
          </p:nvSpPr>
          <p:spPr>
            <a:xfrm>
              <a:off x="540000" y="396000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498348" y="228485"/>
                  </a:moveTo>
                  <a:lnTo>
                    <a:pt x="249174" y="0"/>
                  </a:lnTo>
                  <a:lnTo>
                    <a:pt x="0" y="0"/>
                  </a:lnTo>
                  <a:lnTo>
                    <a:pt x="249174" y="228485"/>
                  </a:lnTo>
                  <a:lnTo>
                    <a:pt x="0" y="456946"/>
                  </a:lnTo>
                  <a:lnTo>
                    <a:pt x="249174" y="456946"/>
                  </a:lnTo>
                  <a:lnTo>
                    <a:pt x="498348" y="228485"/>
                  </a:lnTo>
                  <a:close/>
                </a:path>
              </a:pathLst>
            </a:custGeom>
            <a:solidFill>
              <a:srgbClr val="00af5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48" name="object 17"/>
            <p:cNvSpPr/>
            <p:nvPr/>
          </p:nvSpPr>
          <p:spPr>
            <a:xfrm>
              <a:off x="540000" y="396000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0" y="0"/>
                  </a:moveTo>
                  <a:lnTo>
                    <a:pt x="249173" y="0"/>
                  </a:lnTo>
                  <a:lnTo>
                    <a:pt x="498348" y="228472"/>
                  </a:lnTo>
                  <a:lnTo>
                    <a:pt x="249173" y="456945"/>
                  </a:lnTo>
                  <a:lnTo>
                    <a:pt x="0" y="456945"/>
                  </a:lnTo>
                  <a:lnTo>
                    <a:pt x="249173" y="22847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>
              <a:solidFill>
                <a:srgbClr val="416f9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49" name="object 18" descr=""/>
          <p:cNvPicPr/>
          <p:nvPr/>
        </p:nvPicPr>
        <p:blipFill>
          <a:blip r:embed="rId1"/>
          <a:stretch/>
        </p:blipFill>
        <p:spPr>
          <a:xfrm>
            <a:off x="10435680" y="-18000"/>
            <a:ext cx="1773720" cy="1816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0" name="object 3"/>
          <p:cNvGrpSpPr/>
          <p:nvPr/>
        </p:nvGrpSpPr>
        <p:grpSpPr>
          <a:xfrm>
            <a:off x="540000" y="4946040"/>
            <a:ext cx="494280" cy="452880"/>
            <a:chOff x="540000" y="4946040"/>
            <a:chExt cx="494280" cy="452880"/>
          </a:xfrm>
        </p:grpSpPr>
        <p:sp>
          <p:nvSpPr>
            <p:cNvPr id="51" name="object 4"/>
            <p:cNvSpPr/>
            <p:nvPr/>
          </p:nvSpPr>
          <p:spPr>
            <a:xfrm>
              <a:off x="540000" y="494604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498348" y="228485"/>
                  </a:moveTo>
                  <a:lnTo>
                    <a:pt x="249174" y="0"/>
                  </a:lnTo>
                  <a:lnTo>
                    <a:pt x="0" y="0"/>
                  </a:lnTo>
                  <a:lnTo>
                    <a:pt x="249174" y="228485"/>
                  </a:lnTo>
                  <a:lnTo>
                    <a:pt x="0" y="456946"/>
                  </a:lnTo>
                  <a:lnTo>
                    <a:pt x="249174" y="456946"/>
                  </a:lnTo>
                  <a:lnTo>
                    <a:pt x="498348" y="228485"/>
                  </a:lnTo>
                  <a:close/>
                </a:path>
              </a:pathLst>
            </a:custGeom>
            <a:solidFill>
              <a:srgbClr val="00af5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52" name="object 5"/>
            <p:cNvSpPr/>
            <p:nvPr/>
          </p:nvSpPr>
          <p:spPr>
            <a:xfrm>
              <a:off x="540000" y="4946040"/>
              <a:ext cx="494280" cy="452880"/>
            </a:xfrm>
            <a:custGeom>
              <a:avLst/>
              <a:gdLst>
                <a:gd name="textAreaLeft" fmla="*/ 0 w 494280"/>
                <a:gd name="textAreaRight" fmla="*/ 498600 w 494280"/>
                <a:gd name="textAreaTop" fmla="*/ 0 h 452880"/>
                <a:gd name="textAreaBottom" fmla="*/ 457200 h 452880"/>
              </a:gdLst>
              <a:ahLst/>
              <a:cxnLst/>
              <a:rect l="textAreaLeft" t="textAreaTop" r="textAreaRight" b="textAreaBottom"/>
              <a:pathLst>
                <a:path w="498475" h="457200">
                  <a:moveTo>
                    <a:pt x="0" y="0"/>
                  </a:moveTo>
                  <a:lnTo>
                    <a:pt x="249173" y="0"/>
                  </a:lnTo>
                  <a:lnTo>
                    <a:pt x="498348" y="228472"/>
                  </a:lnTo>
                  <a:lnTo>
                    <a:pt x="249173" y="456945"/>
                  </a:lnTo>
                  <a:lnTo>
                    <a:pt x="0" y="456945"/>
                  </a:lnTo>
                  <a:lnTo>
                    <a:pt x="249173" y="22847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>
              <a:solidFill>
                <a:srgbClr val="416f9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bject 2"/>
          <p:cNvSpPr/>
          <p:nvPr/>
        </p:nvSpPr>
        <p:spPr>
          <a:xfrm>
            <a:off x="0" y="477720"/>
            <a:ext cx="10732320" cy="1318320"/>
          </a:xfrm>
          <a:custGeom>
            <a:avLst/>
            <a:gdLst>
              <a:gd name="textAreaLeft" fmla="*/ 0 w 10732320"/>
              <a:gd name="textAreaRight" fmla="*/ 10736640 w 10732320"/>
              <a:gd name="textAreaTop" fmla="*/ 0 h 1318320"/>
              <a:gd name="textAreaBottom" fmla="*/ 1322640 h 1318320"/>
            </a:gdLst>
            <a:ahLst/>
            <a:cxnLst/>
            <a:rect l="textAreaLeft" t="textAreaTop" r="textAreaRight" b="textAreaBottom"/>
            <a:pathLst>
              <a:path w="10736580" h="1322705">
                <a:moveTo>
                  <a:pt x="10736072" y="0"/>
                </a:moveTo>
                <a:lnTo>
                  <a:pt x="0" y="0"/>
                </a:lnTo>
                <a:lnTo>
                  <a:pt x="0" y="1322324"/>
                </a:lnTo>
                <a:lnTo>
                  <a:pt x="10736072" y="1322324"/>
                </a:lnTo>
                <a:lnTo>
                  <a:pt x="10736072" y="0"/>
                </a:lnTo>
                <a:close/>
              </a:path>
            </a:pathLst>
          </a:custGeom>
          <a:solidFill>
            <a:srgbClr val="c000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07680" y="720000"/>
            <a:ext cx="8392320" cy="2207520"/>
          </a:xfrm>
          <a:prstGeom prst="rect">
            <a:avLst/>
          </a:prstGeom>
          <a:noFill/>
          <a:ln w="0">
            <a:noFill/>
          </a:ln>
        </p:spPr>
        <p:txBody>
          <a:bodyPr lIns="0" rIns="0" tIns="12600" bIns="0" anchor="t" anchorCtr="1">
            <a:spAutoFit/>
          </a:bodyPr>
          <a:p>
            <a:pPr marL="638640" indent="0" algn="ctr">
              <a:lnSpc>
                <a:spcPct val="100000"/>
              </a:lnSpc>
              <a:spcBef>
                <a:spcPts val="99"/>
              </a:spcBef>
              <a:buNone/>
              <a:tabLst>
                <a:tab algn="l" pos="0"/>
              </a:tabLst>
            </a:pPr>
            <a:r>
              <a:rPr b="1" lang="ru-RU" sz="260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РЕЖИМ</a:t>
            </a:r>
            <a:r>
              <a:rPr b="1" lang="ru-RU" sz="2600" spc="-5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</a:t>
            </a:r>
            <a:r>
              <a:rPr b="1" lang="ru-RU" sz="2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ЗАНЯТИЙ</a:t>
            </a:r>
            <a:br>
              <a:rPr sz="2600"/>
            </a:br>
            <a:r>
              <a:rPr b="1" lang="ru-RU" sz="2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ПРИМЕРНОЕ РАСПИСАНИЕ</a:t>
            </a: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 </a:t>
            </a:r>
            <a:br>
              <a:rPr sz="3600"/>
            </a:br>
            <a:endParaRPr b="0" lang="ru-RU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object 19"/>
          <p:cNvSpPr/>
          <p:nvPr/>
        </p:nvSpPr>
        <p:spPr>
          <a:xfrm>
            <a:off x="6303240" y="1946880"/>
            <a:ext cx="4676040" cy="3240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 anchorCtr="1">
            <a:spAutoFit/>
          </a:bodyPr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1" lang="ru-RU" sz="2200" spc="-26" strike="noStrike" u="sng">
                <a:solidFill>
                  <a:srgbClr val="ff0000"/>
                </a:solidFill>
                <a:effectLst/>
                <a:uFillTx/>
                <a:latin typeface="Comic Sans MS"/>
              </a:rPr>
              <a:t>Вторник-четверг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</a:pPr>
            <a:r>
              <a:rPr b="1" lang="ru-RU" sz="1800" spc="-26" strike="noStrike" u="none">
                <a:solidFill>
                  <a:srgbClr val="ff0000"/>
                </a:solidFill>
                <a:effectLst/>
                <a:uFillTx/>
                <a:latin typeface="Comic Sans MS"/>
              </a:rPr>
              <a:t>(2 поток)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1" lang="ru-RU" sz="2200" spc="-26" strike="noStrike" u="sng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4,5,6 группа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1 занятие. 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 16.00 — 16.30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 2 занятие.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 16.40  — 17.10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</a:t>
            </a: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  3 занятие. 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17.20  — 17.50 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99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95480">
              <a:lnSpc>
                <a:spcPct val="100000"/>
              </a:lnSpc>
              <a:spcBef>
                <a:spcPts val="1919"/>
              </a:spcBef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"/>
          <p:cNvSpPr/>
          <p:nvPr/>
        </p:nvSpPr>
        <p:spPr>
          <a:xfrm>
            <a:off x="900000" y="1882800"/>
            <a:ext cx="4682880" cy="300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b="1" lang="ru-RU" sz="2600" spc="-26" strike="noStrike" u="sng">
                <a:solidFill>
                  <a:srgbClr val="ff0000"/>
                </a:solidFill>
                <a:effectLst/>
                <a:uFillTx/>
                <a:latin typeface="Comic Sans MS"/>
              </a:rPr>
              <a:t>Понедельник-среда</a:t>
            </a:r>
            <a:endParaRPr b="0" lang="ru-RU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1800" spc="-26" strike="noStrike" u="none">
                <a:solidFill>
                  <a:srgbClr val="ff0000"/>
                </a:solidFill>
                <a:effectLst/>
                <a:uFillTx/>
                <a:latin typeface="Comic Sans MS"/>
              </a:rPr>
              <a:t>(1 поток)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3600" spc="-26" strike="noStrike" u="none">
                <a:solidFill>
                  <a:srgbClr val="ff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2200" spc="-26" strike="noStrike" u="sng">
                <a:solidFill>
                  <a:srgbClr val="000000"/>
                </a:solidFill>
                <a:effectLst/>
                <a:uFillTx/>
                <a:latin typeface="Comic Sans MS"/>
              </a:rPr>
              <a:t>1,2,3 группа</a:t>
            </a:r>
            <a:endParaRPr b="0" lang="ru-RU" sz="2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1 занятие. 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 16.00 — 16.30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 2 занятие.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 16.40  — 17.10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</a:t>
            </a:r>
            <a:r>
              <a:rPr b="1" lang="ru-RU" sz="1800" spc="-26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  3 занятие.  </a:t>
            </a: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17.20  — 17.50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  <a:spcBef>
                <a:spcPts val="99"/>
              </a:spcBef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 algn="ctr">
              <a:lnSpc>
                <a:spcPct val="100000"/>
              </a:lnSpc>
            </a:pPr>
            <a:r>
              <a:rPr b="0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     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708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1620000" y="4736880"/>
            <a:ext cx="9720000" cy="1923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1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1.</a:t>
            </a: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«Математические ступеньки» </a:t>
            </a:r>
            <a:r>
              <a:rPr b="1" lang="ru-RU" sz="1800" spc="-11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2 ч. в неделю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roid Sans Fallback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2. «По дороге к азбуке»  </a:t>
            </a:r>
            <a:r>
              <a:rPr b="1" lang="ru-RU" sz="1800" spc="-11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2 ч. в неделю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roid Sans Fallback"/>
            </a:endParaRPr>
          </a:p>
          <a:p>
            <a:pPr marL="12600">
              <a:lnSpc>
                <a:spcPct val="115000"/>
              </a:lnSpc>
              <a:spcBef>
                <a:spcPts val="283"/>
              </a:spcBef>
              <a:spcAft>
                <a:spcPts val="283"/>
              </a:spcAft>
              <a:tabLst>
                <a:tab algn="l" pos="317520"/>
              </a:tabLst>
            </a:pP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3. «Мир вокруг нас»/«Английский для малышей» </a:t>
            </a:r>
            <a:r>
              <a:rPr b="1" lang="ru-RU" sz="1800" spc="-11" strike="noStrike" u="none">
                <a:solidFill>
                  <a:srgbClr val="ff4000"/>
                </a:solidFill>
                <a:effectLst/>
                <a:uFillTx/>
                <a:latin typeface="Comic Sans MS"/>
                <a:ea typeface="Droid Sans Fallback"/>
              </a:rPr>
              <a:t>(чередуются) по 1 ч. в неделю</a:t>
            </a:r>
            <a:r>
              <a:rPr b="0" lang="ru-RU" sz="1800" spc="-11" strike="noStrike" u="none">
                <a:solidFill>
                  <a:srgbClr val="000000"/>
                </a:solidFill>
                <a:effectLst/>
                <a:uFillTx/>
                <a:latin typeface="Arial"/>
                <a:ea typeface="Droid Sans Fallback"/>
              </a:rPr>
              <a:t>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  <a:ea typeface="Droid Sans Fallback"/>
            </a:endParaRPr>
          </a:p>
          <a:p>
            <a:endParaRPr b="0" lang="ru-RU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720000" y="253080"/>
            <a:ext cx="10436400" cy="118800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 anchorCtr="1">
            <a:spAutoFit/>
          </a:bodyPr>
          <a:p>
            <a:pPr marL="76968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Что</a:t>
            </a:r>
            <a:r>
              <a:rPr b="1" lang="ru-RU" sz="3600" spc="-2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 необходимо  для </a:t>
            </a:r>
            <a:r>
              <a:rPr b="1" lang="ru-RU" sz="3600" spc="-14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</a:t>
            </a:r>
            <a:r>
              <a:rPr b="1" lang="ru-RU" sz="360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занятий </a:t>
            </a: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?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object 8"/>
          <p:cNvSpPr/>
          <p:nvPr/>
        </p:nvSpPr>
        <p:spPr>
          <a:xfrm>
            <a:off x="5223600" y="1800000"/>
            <a:ext cx="6475320" cy="517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35496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Сменная обувь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496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Бейдж с фамилией  и именем ребенка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496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Папка для пособий. 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4960" indent="-342360">
              <a:lnSpc>
                <a:spcPct val="100000"/>
              </a:lnSpc>
              <a:spcBef>
                <a:spcPts val="105"/>
              </a:spcBef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pc="-11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Пенал (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набор</a:t>
            </a:r>
            <a:r>
              <a:rPr b="0" lang="ru-RU" sz="1400" spc="-4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цветных</a:t>
            </a:r>
            <a:r>
              <a:rPr b="0" lang="ru-RU" sz="1400" spc="-51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карандашей</a:t>
            </a:r>
            <a:r>
              <a:rPr b="0" lang="ru-RU" sz="1400" spc="-14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(12</a:t>
            </a:r>
            <a:r>
              <a:rPr b="0" lang="ru-RU" sz="1400" spc="-34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шт),</a:t>
            </a:r>
            <a:r>
              <a:rPr b="0" lang="ru-RU" sz="1400" spc="-65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синяя</a:t>
            </a:r>
            <a:r>
              <a:rPr b="0" lang="ru-RU" sz="1400" spc="-34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pc="-11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ручка,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простой  </a:t>
            </a:r>
            <a:r>
              <a:rPr b="0" lang="ru-RU" sz="1400" spc="459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карандаш (2 шт),</a:t>
            </a:r>
            <a:r>
              <a:rPr b="0" lang="ru-RU" sz="1400" spc="465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ластик,</a:t>
            </a:r>
            <a:r>
              <a:rPr b="0" lang="ru-RU" sz="1400" spc="459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точилка,</a:t>
            </a:r>
            <a:r>
              <a:rPr b="0" lang="ru-RU" sz="1400" spc="465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pc="-11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линейка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(15-20</a:t>
            </a:r>
            <a:r>
              <a:rPr b="0" lang="ru-RU" sz="1400" spc="26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см)</a:t>
            </a: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4960" indent="-342360">
              <a:lnSpc>
                <a:spcPct val="100000"/>
              </a:lnSpc>
              <a:spcBef>
                <a:spcPts val="388"/>
              </a:spcBef>
              <a:spcAft>
                <a:spcPts val="283"/>
              </a:spcAft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 Две  тетради в крупную клетку для занятий по математике и английскому языку.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4960" indent="-342360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Font typeface="Comic Sans MS"/>
              <a:buChar char="-"/>
              <a:tabLst>
                <a:tab algn="l" pos="35496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</a:rPr>
              <a:t>Учебные пособия: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35496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23940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Times New Roman"/>
              </a:rPr>
              <a:t>         -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Times New Roman"/>
              </a:rPr>
              <a:t>Азбука .Пособие для дошкольников 5-7 лет. В двух частях.    А.В.Волков, В.В. Хвостин, Т.С. Пухова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23940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907"/>
              </a:spcBef>
              <a:spcAft>
                <a:spcPts val="709"/>
              </a:spcAft>
              <a:tabLst>
                <a:tab algn="l" pos="23940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Times New Roman"/>
              </a:rPr>
              <a:t>               -  Прописи для дошкольников. По мотивам русских народных сказок .  М.С. Мурзина; Т.М. Лукина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340"/>
              </a:spcBef>
              <a:spcAft>
                <a:spcPts val="142"/>
              </a:spcAft>
              <a:tabLst>
                <a:tab algn="l" pos="23940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Times New Roman"/>
              </a:rPr>
              <a:t>                  - Окружающий мир. Пособие для дошкольников 5-7 лет.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23940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Times New Roman"/>
              </a:rPr>
              <a:t>В.В. Хвостин, А.В. Волков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>
              <a:lnSpc>
                <a:spcPct val="100000"/>
              </a:lnSpc>
              <a:tabLst>
                <a:tab algn="l" pos="23940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spcBef>
                <a:spcPts val="116"/>
              </a:spcBef>
              <a:buClr>
                <a:srgbClr val="000000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Droid Sans Fallback"/>
              </a:rPr>
              <a:t>           - «Раз-ступенька, два-ступенька ...» математика для детей 5-7 лет (часть 1, 2) Л.Г.Петерсон, Н.П.Холина</a:t>
            </a:r>
            <a:r>
              <a:rPr b="0" i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55680" indent="-34308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charset="2"/>
              <a:buChar char=""/>
              <a:tabLst>
                <a:tab algn="l" pos="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Comic Sans MS"/>
                <a:ea typeface="Droid Sans Fallback"/>
              </a:rPr>
              <a:t> 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" name="object 9" descr=""/>
          <p:cNvPicPr/>
          <p:nvPr/>
        </p:nvPicPr>
        <p:blipFill>
          <a:blip r:embed="rId1"/>
          <a:stretch/>
        </p:blipFill>
        <p:spPr>
          <a:xfrm rot="20347800">
            <a:off x="205200" y="249120"/>
            <a:ext cx="1616040" cy="1173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object 10" descr=""/>
          <p:cNvPicPr/>
          <p:nvPr/>
        </p:nvPicPr>
        <p:blipFill>
          <a:blip r:embed="rId2"/>
          <a:stretch/>
        </p:blipFill>
        <p:spPr>
          <a:xfrm rot="1371000">
            <a:off x="429480" y="2837520"/>
            <a:ext cx="1050840" cy="573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" name="" descr=""/>
          <p:cNvPicPr/>
          <p:nvPr/>
        </p:nvPicPr>
        <p:blipFill>
          <a:blip r:embed="rId3"/>
          <a:stretch/>
        </p:blipFill>
        <p:spPr>
          <a:xfrm rot="21549600">
            <a:off x="2239560" y="4067640"/>
            <a:ext cx="2705400" cy="189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" name="" descr=""/>
          <p:cNvPicPr/>
          <p:nvPr/>
        </p:nvPicPr>
        <p:blipFill>
          <a:blip r:embed="rId4"/>
          <a:stretch/>
        </p:blipFill>
        <p:spPr>
          <a:xfrm rot="21504000">
            <a:off x="373320" y="1471320"/>
            <a:ext cx="2476800" cy="217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" name="" descr=""/>
          <p:cNvPicPr/>
          <p:nvPr/>
        </p:nvPicPr>
        <p:blipFill>
          <a:blip r:embed="rId5"/>
          <a:stretch/>
        </p:blipFill>
        <p:spPr>
          <a:xfrm rot="21524400">
            <a:off x="3081240" y="1505160"/>
            <a:ext cx="1573200" cy="207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" name="" descr=""/>
          <p:cNvPicPr/>
          <p:nvPr/>
        </p:nvPicPr>
        <p:blipFill>
          <a:blip r:embed="rId6"/>
          <a:stretch/>
        </p:blipFill>
        <p:spPr>
          <a:xfrm>
            <a:off x="485280" y="3859200"/>
            <a:ext cx="1674000" cy="22600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0" y="253080"/>
            <a:ext cx="10752120" cy="1326960"/>
          </a:xfrm>
          <a:prstGeom prst="rect">
            <a:avLst/>
          </a:prstGeom>
          <a:solidFill>
            <a:srgbClr val="c00000"/>
          </a:solidFill>
          <a:ln w="0">
            <a:noFill/>
          </a:ln>
        </p:spPr>
        <p:txBody>
          <a:bodyPr lIns="0" rIns="0" tIns="267840" bIns="0" anchor="t">
            <a:spAutoFit/>
          </a:bodyPr>
          <a:p>
            <a:pPr marL="9000" indent="0" algn="ctr">
              <a:lnSpc>
                <a:spcPct val="100000"/>
              </a:lnSpc>
              <a:spcBef>
                <a:spcPts val="2109"/>
              </a:spcBef>
              <a:buNone/>
              <a:tabLst>
                <a:tab algn="l" pos="0"/>
              </a:tabLst>
            </a:pPr>
            <a:r>
              <a:rPr b="1" lang="ru-RU" sz="360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     СКОЛЬКО</a:t>
            </a:r>
            <a:r>
              <a:rPr b="1" lang="ru-RU" sz="3600" spc="-45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</a:t>
            </a:r>
            <a:r>
              <a:rPr b="1" lang="ru-RU" sz="360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СТОИТ</a:t>
            </a:r>
            <a:r>
              <a:rPr b="1" lang="ru-RU" sz="3600" spc="-40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 </a:t>
            </a:r>
            <a:r>
              <a:rPr b="1" lang="ru-RU" sz="3600" spc="-11" strike="noStrike" u="none">
                <a:solidFill>
                  <a:schemeClr val="lt1"/>
                </a:solidFill>
                <a:effectLst/>
                <a:uFillTx/>
                <a:latin typeface="Comic Sans MS"/>
              </a:rPr>
              <a:t>ЗАНЯТИЕ ?</a:t>
            </a:r>
            <a:endParaRPr b="0" lang="ru-RU" sz="36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object 8"/>
          <p:cNvSpPr/>
          <p:nvPr/>
        </p:nvSpPr>
        <p:spPr>
          <a:xfrm>
            <a:off x="3237840" y="1815120"/>
            <a:ext cx="6298560" cy="379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240" bIns="0" anchor="t">
            <a:spAutoFit/>
          </a:bodyPr>
          <a:p>
            <a:pPr marL="358200" indent="-290880">
              <a:lnSpc>
                <a:spcPct val="100000"/>
              </a:lnSpc>
              <a:spcBef>
                <a:spcPts val="96"/>
              </a:spcBef>
              <a:buClr>
                <a:srgbClr val="000000"/>
              </a:buClr>
              <a:buFont typeface="OpenSymbol"/>
              <a:buChar char="-"/>
              <a:tabLst>
                <a:tab algn="l" pos="358200"/>
              </a:tabLst>
            </a:pPr>
            <a:r>
              <a:rPr b="1" lang="ru-RU" sz="18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Стоимость</a:t>
            </a:r>
            <a:r>
              <a:rPr b="1" lang="ru-RU" sz="1800" spc="-34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одного</a:t>
            </a:r>
            <a:r>
              <a:rPr b="1" lang="ru-RU" sz="1800" spc="-45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занятия</a:t>
            </a:r>
            <a:r>
              <a:rPr b="1" lang="ru-RU" sz="1800" spc="-34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-</a:t>
            </a:r>
            <a:r>
              <a:rPr b="1" lang="ru-RU" sz="1800" spc="-6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 5</a:t>
            </a:r>
            <a:r>
              <a:rPr b="1" lang="ru-RU" sz="1800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00</a:t>
            </a:r>
            <a:r>
              <a:rPr b="1" lang="ru-RU" sz="1800" spc="-79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pc="-11" strike="noStrike" u="none">
                <a:solidFill>
                  <a:srgbClr val="111111"/>
                </a:solidFill>
                <a:effectLst/>
                <a:uFillTx/>
                <a:latin typeface="Comic Sans MS"/>
              </a:rPr>
              <a:t>рублей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23720" indent="-290160">
              <a:lnSpc>
                <a:spcPct val="100000"/>
              </a:lnSpc>
              <a:spcBef>
                <a:spcPts val="2616"/>
              </a:spcBef>
              <a:buClr>
                <a:srgbClr val="000000"/>
              </a:buClr>
              <a:buFont typeface="OpenSymbol"/>
              <a:buChar char="-"/>
              <a:tabLst>
                <a:tab algn="l" pos="423720"/>
              </a:tabLst>
            </a:pPr>
            <a:r>
              <a:rPr b="1" lang="ru-RU" sz="1800" spc="-54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Занятия п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роводятся</a:t>
            </a:r>
            <a:r>
              <a:rPr b="1" lang="ru-RU" sz="1800" spc="-3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2</a:t>
            </a:r>
            <a:r>
              <a:rPr b="1" lang="ru-RU" sz="1800" spc="-65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раза</a:t>
            </a:r>
            <a:r>
              <a:rPr b="1" lang="ru-RU" sz="1800" spc="-60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в</a:t>
            </a:r>
            <a:r>
              <a:rPr b="1" lang="ru-RU" sz="1800" spc="-71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pc="-11" strike="noStrike" u="none">
                <a:solidFill>
                  <a:srgbClr val="c00000"/>
                </a:solidFill>
                <a:effectLst/>
                <a:uFillTx/>
                <a:latin typeface="Comic Sans MS"/>
              </a:rPr>
              <a:t>неделю (3 занятия по 30 минут ) . Стоимость 1 дня занятий -1500 руб. 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423720" indent="-290160">
              <a:lnSpc>
                <a:spcPct val="100000"/>
              </a:lnSpc>
              <a:spcBef>
                <a:spcPts val="2616"/>
              </a:spcBef>
              <a:buClr>
                <a:srgbClr val="000000"/>
              </a:buClr>
              <a:buFont typeface="OpenSymbol"/>
              <a:buChar char="-"/>
              <a:tabLst>
                <a:tab algn="l" pos="423720"/>
              </a:tabLst>
            </a:pP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Оплата</a:t>
            </a:r>
            <a:r>
              <a:rPr b="1" lang="ru-RU" sz="1800" spc="-8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занятий</a:t>
            </a:r>
            <a:r>
              <a:rPr b="1" lang="ru-RU" sz="1800" spc="-99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производится</a:t>
            </a:r>
            <a:r>
              <a:rPr b="1" lang="ru-RU" sz="1800" spc="-9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авансом</a:t>
            </a:r>
            <a:r>
              <a:rPr b="1" lang="ru-RU" sz="1800" spc="-10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pc="-26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не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позднее</a:t>
            </a:r>
            <a:r>
              <a:rPr b="1" lang="ru-RU" sz="18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15-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го</a:t>
            </a:r>
            <a:r>
              <a:rPr b="1" lang="ru-RU" sz="1800" spc="-8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числа</a:t>
            </a:r>
            <a:r>
              <a:rPr b="1" lang="ru-RU" sz="1800" spc="-7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месяца</a:t>
            </a:r>
            <a:r>
              <a:rPr b="1" lang="ru-RU" sz="1800" spc="-65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оказания</a:t>
            </a:r>
            <a:r>
              <a:rPr b="1" lang="ru-RU" sz="1800" spc="-60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</a:rPr>
              <a:t>услуг.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4840" indent="290880">
              <a:lnSpc>
                <a:spcPct val="100000"/>
              </a:lnSpc>
              <a:spcBef>
                <a:spcPts val="2645"/>
              </a:spcBef>
              <a:buClr>
                <a:srgbClr val="000000"/>
              </a:buClr>
              <a:buFont typeface="OpenSymbol"/>
              <a:buChar char="-"/>
              <a:tabLst>
                <a:tab algn="l" pos="315720"/>
              </a:tabLst>
            </a:pP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В</a:t>
            </a:r>
            <a:r>
              <a:rPr b="1" lang="ru-RU" sz="1800" spc="-113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случае</a:t>
            </a:r>
            <a:r>
              <a:rPr b="1" lang="ru-RU" sz="1800" spc="-99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пропусков</a:t>
            </a:r>
            <a:r>
              <a:rPr b="1" lang="ru-RU" sz="1800" spc="-6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по</a:t>
            </a:r>
            <a:r>
              <a:rPr b="1" lang="ru-RU" sz="1800" spc="-99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болезни</a:t>
            </a:r>
            <a:r>
              <a:rPr b="1" lang="ru-RU" sz="1800" spc="-9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pc="-26" strike="noStrike" u="none">
                <a:solidFill>
                  <a:srgbClr val="c00000"/>
                </a:solidFill>
                <a:effectLst/>
                <a:uFillTx/>
                <a:latin typeface="Comic Sans MS"/>
                <a:ea typeface="Droid Sans Fallback"/>
              </a:rPr>
              <a:t>при своевременном заполнении формы обратной связи на сайте школы ( </a:t>
            </a:r>
            <a:r>
              <a:rPr b="1" lang="ru-RU" sz="1800" spc="-26" strike="noStrike" u="none">
                <a:solidFill>
                  <a:srgbClr val="0000ff"/>
                </a:solidFill>
                <a:effectLst/>
                <a:uFillTx/>
                <a:latin typeface="Comic Sans MS"/>
                <a:ea typeface="Droid Sans Fallback"/>
                <a:hlinkClick r:id="rId1"/>
              </a:rPr>
              <a:t>https://forms.yandex.ru/cloud/69959f9b4936394eb8236b60/</a:t>
            </a:r>
            <a:r>
              <a:rPr b="1" lang="ru-RU" sz="1800" spc="-26" strike="noStrike" u="none">
                <a:solidFill>
                  <a:srgbClr val="c00000"/>
                </a:solidFill>
                <a:effectLst/>
                <a:uFillTx/>
                <a:latin typeface="Comic Sans MS"/>
                <a:ea typeface="Droid Sans Fallback"/>
              </a:rPr>
              <a:t>)  </a:t>
            </a:r>
            <a:r>
              <a:rPr b="1" lang="ru-RU" sz="1800" spc="-11" strike="noStrike" u="none">
                <a:solidFill>
                  <a:srgbClr val="c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согласно</a:t>
            </a:r>
            <a:r>
              <a:rPr b="1" lang="ru-RU" sz="1800" spc="-65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условиям</a:t>
            </a:r>
            <a:r>
              <a:rPr b="1" lang="ru-RU" sz="1800" spc="-15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договора</a:t>
            </a:r>
            <a:r>
              <a:rPr b="1" lang="ru-RU" sz="1800" spc="-176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 </a:t>
            </a:r>
            <a:r>
              <a:rPr b="1" lang="ru-RU" sz="1800" spc="-11" strike="noStrike" u="none">
                <a:solidFill>
                  <a:srgbClr val="000000"/>
                </a:solidFill>
                <a:effectLst/>
                <a:uFillTx/>
                <a:latin typeface="Comic Sans MS"/>
                <a:ea typeface="Droid Sans Fallback"/>
              </a:rPr>
              <a:t>производится </a:t>
            </a:r>
            <a:r>
              <a:rPr b="1" lang="ru-RU" sz="1800" spc="-11" strike="noStrike" u="none">
                <a:solidFill>
                  <a:srgbClr val="c00000"/>
                </a:solidFill>
                <a:effectLst/>
                <a:uFillTx/>
                <a:latin typeface="Comic Sans MS"/>
                <a:ea typeface="Droid Sans Fallback"/>
              </a:rPr>
              <a:t>перерасчет.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8" name="object 9" descr=""/>
          <p:cNvPicPr/>
          <p:nvPr/>
        </p:nvPicPr>
        <p:blipFill>
          <a:blip r:embed="rId2"/>
          <a:stretch/>
        </p:blipFill>
        <p:spPr>
          <a:xfrm>
            <a:off x="0" y="1752480"/>
            <a:ext cx="4186800" cy="5101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" name="object 10" descr=""/>
          <p:cNvPicPr/>
          <p:nvPr/>
        </p:nvPicPr>
        <p:blipFill>
          <a:blip r:embed="rId3"/>
          <a:stretch/>
        </p:blipFill>
        <p:spPr>
          <a:xfrm>
            <a:off x="5181480" y="4495680"/>
            <a:ext cx="7005960" cy="2358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Application>Мостех.Офис/25.2.3.2$Linux_X86_64 MostechOffice_project/520$Build-2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2025-10-21T09:21:13Z</dcterms:created>
  <dc:creator>User2</dc:creator>
  <dc:description/>
  <dc:language>ru-RU</dc:language>
  <cp:lastModifiedBy/>
  <dcterms:modified xsi:type="dcterms:W3CDTF">2026-08-19T13:07:54Z</dcterms:modified>
  <cp:revision>15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2025-10-21T00:00:00Z</vt:filetime>
  </property>
  <property fmtid="{D5CDD505-2E9C-101B-9397-08002B2CF9AE}" pid="5" name="PresentationFormat">
    <vt:lpwstr>On-screen Show (4:3)</vt:lpwstr>
  </property>
  <property fmtid="{D5CDD505-2E9C-101B-9397-08002B2CF9AE}" pid="6" name="Producer">
    <vt:lpwstr>Microsoft® PowerPoint® 2016</vt:lpwstr>
  </property>
</Properties>
</file>