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5" r:id="rId1"/>
    <p:sldMasterId id="2147484125" r:id="rId2"/>
  </p:sldMasterIdLst>
  <p:notesMasterIdLst>
    <p:notesMasterId r:id="rId16"/>
  </p:notesMasterIdLst>
  <p:handoutMasterIdLst>
    <p:handoutMasterId r:id="rId17"/>
  </p:handoutMasterIdLst>
  <p:sldIdLst>
    <p:sldId id="345" r:id="rId3"/>
    <p:sldId id="353" r:id="rId4"/>
    <p:sldId id="348" r:id="rId5"/>
    <p:sldId id="389" r:id="rId6"/>
    <p:sldId id="394" r:id="rId7"/>
    <p:sldId id="395" r:id="rId8"/>
    <p:sldId id="396" r:id="rId9"/>
    <p:sldId id="391" r:id="rId10"/>
    <p:sldId id="382" r:id="rId11"/>
    <p:sldId id="377" r:id="rId12"/>
    <p:sldId id="378" r:id="rId13"/>
    <p:sldId id="379" r:id="rId14"/>
    <p:sldId id="397" r:id="rId15"/>
  </p:sldIdLst>
  <p:sldSz cx="12192000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DA7"/>
    <a:srgbClr val="66FF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3" autoAdjust="0"/>
    <p:restoredTop sz="95940" autoAdjust="0"/>
  </p:normalViewPr>
  <p:slideViewPr>
    <p:cSldViewPr>
      <p:cViewPr varScale="1">
        <p:scale>
          <a:sx n="111" d="100"/>
          <a:sy n="111" d="100"/>
        </p:scale>
        <p:origin x="50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D9E5BFF-8988-47C2-B58A-CC91096F3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FC4B1-0546-41DF-971F-12D6C0C2ACEB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C54EE-2C16-4A15-8614-487858AA1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C54EE-2C16-4A15-8614-487858AA15F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9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385DB-3F16-4F1D-87BB-7CF82BA782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AB94D-8F4D-45A0-9938-ECD380BEF9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EE336-C991-4E50-BABB-AB5E9C961C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4DC0-0946-4963-9770-75AC3470E9F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B4F3F-D318-4596-B37E-0502BBEFDDE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284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4DC0-0946-4963-9770-75AC3470E9F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B4F3F-D318-4596-B37E-0502BBEFDDE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3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4DC0-0946-4963-9770-75AC3470E9F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B4F3F-D318-4596-B37E-0502BBEFDDE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068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4DC0-0946-4963-9770-75AC3470E9F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B4F3F-D318-4596-B37E-0502BBEFDDE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71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4DC0-0946-4963-9770-75AC3470E9F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B4F3F-D318-4596-B37E-0502BBEFDDE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505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4DC0-0946-4963-9770-75AC3470E9F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B4F3F-D318-4596-B37E-0502BBEFDDE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262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4DC0-0946-4963-9770-75AC3470E9F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B4F3F-D318-4596-B37E-0502BBEFDDE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128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4DC0-0946-4963-9770-75AC3470E9F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B4F3F-D318-4596-B37E-0502BBEFDDE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45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B066F-7781-4609-98EB-4209C2A3AF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4DC0-0946-4963-9770-75AC3470E9F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B4F3F-D318-4596-B37E-0502BBEFDDE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428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4DC0-0946-4963-9770-75AC3470E9F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B4F3F-D318-4596-B37E-0502BBEFDDE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298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4DC0-0946-4963-9770-75AC3470E9F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B4F3F-D318-4596-B37E-0502BBEFDDE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059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4DC0-0946-4963-9770-75AC3470E9F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B4F3F-D318-4596-B37E-0502BBEFDDE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598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4DC0-0946-4963-9770-75AC3470E9F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B4F3F-D318-4596-B37E-0502BBEFDDE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439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4DC0-0946-4963-9770-75AC3470E9F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B4F3F-D318-4596-B37E-0502BBEFDDE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817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4DC0-0946-4963-9770-75AC3470E9F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B4F3F-D318-4596-B37E-0502BBEFDDE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2571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4DC0-0946-4963-9770-75AC3470E9F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B4F3F-D318-4596-B37E-0502BBEFDDE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621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4DC0-0946-4963-9770-75AC3470E9F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B4F3F-D318-4596-B37E-0502BBEFDDE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03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pPr>
              <a:defRPr/>
            </a:pPr>
            <a:fld id="{C96033DD-E181-4333-BB3B-B6FA6C7F3B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9271D-5A7E-4D20-AD26-49D94AA6E7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89118-CF56-48A6-AA53-BA58CDF0F1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1F9E0-09EE-401D-812F-6B7578A376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0BF89-CF37-44CD-BA08-561693C63B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D922B-26AD-4987-BE9E-7A10527028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DA5DAA-FED8-4AB2-8059-C6EA9DC5C1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F160EF6-6274-4219-8A01-DECDF22A12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4DC0-0946-4963-9770-75AC3470E9F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B4F3F-D318-4596-B37E-0502BBEFDDE8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4203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  <p:sldLayoutId id="2147484138" r:id="rId13"/>
    <p:sldLayoutId id="2147484139" r:id="rId14"/>
    <p:sldLayoutId id="2147484140" r:id="rId15"/>
    <p:sldLayoutId id="2147484141" r:id="rId16"/>
    <p:sldLayoutId id="21474841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2.jpeg"/><Relationship Id="rId21" Type="http://schemas.openxmlformats.org/officeDocument/2006/relationships/image" Target="../media/image30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image" Target="../media/image11.jpeg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23" Type="http://schemas.openxmlformats.org/officeDocument/2006/relationships/image" Target="../media/image32.jpe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Relationship Id="rId22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17" Type="http://schemas.openxmlformats.org/officeDocument/2006/relationships/image" Target="../media/image5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5" Type="http://schemas.openxmlformats.org/officeDocument/2006/relationships/image" Target="../media/image57.pn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Relationship Id="rId14" Type="http://schemas.openxmlformats.org/officeDocument/2006/relationships/image" Target="../media/image5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9616" y="764704"/>
            <a:ext cx="7086600" cy="51125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>
                <a:solidFill>
                  <a:srgbClr val="0070C0"/>
                </a:solidFill>
              </a:rPr>
              <a:t>Собрание</a:t>
            </a:r>
            <a:r>
              <a:rPr lang="ru-RU" sz="5400" dirty="0">
                <a:solidFill>
                  <a:srgbClr val="0070C0"/>
                </a:solidFill>
              </a:rPr>
              <a:t/>
            </a:r>
            <a:br>
              <a:rPr lang="ru-RU" sz="5400" dirty="0">
                <a:solidFill>
                  <a:srgbClr val="0070C0"/>
                </a:solidFill>
              </a:rPr>
            </a:br>
            <a:r>
              <a:rPr lang="ru-RU" sz="5400" dirty="0">
                <a:solidFill>
                  <a:srgbClr val="0070C0"/>
                </a:solidFill>
              </a:rPr>
              <a:t> для родителей будущих первоклассников</a:t>
            </a:r>
            <a:br>
              <a:rPr lang="ru-RU" sz="5400" dirty="0">
                <a:solidFill>
                  <a:srgbClr val="0070C0"/>
                </a:solidFill>
              </a:rPr>
            </a:br>
            <a:r>
              <a:rPr lang="en-US" sz="5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3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3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учебный год)</a:t>
            </a:r>
            <a:br>
              <a:rPr lang="ru-RU" sz="3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5640" y="1268760"/>
            <a:ext cx="6400800" cy="2472680"/>
          </a:xfrm>
        </p:spPr>
        <p:txBody>
          <a:bodyPr/>
          <a:lstStyle/>
          <a:p>
            <a:endParaRPr lang="ru-RU" b="1" dirty="0" smtClean="0">
              <a:solidFill>
                <a:schemeClr val="tx2"/>
              </a:solidFill>
            </a:endParaRPr>
          </a:p>
          <a:p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1"/>
            <a:ext cx="7543800" cy="1736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dirty="0" smtClean="0">
                <a:solidFill>
                  <a:srgbClr val="0070C0"/>
                </a:solidFill>
              </a:rPr>
              <a:t>Поступление в 1 класс.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Нормативно-правовая база.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3512" y="1557339"/>
            <a:ext cx="8964488" cy="4967287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dirty="0">
                <a:solidFill>
                  <a:schemeClr val="bg1"/>
                </a:solidFill>
              </a:rPr>
              <a:t>Закон "Об образовании в России" от 29.12.2012г. №273-Ф3 (ст.67, ст.44) 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Санитарно-эпидемиологические правила и нормативы. (СанПиН 2.4.3648-20).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Приказ Министерства просвещения РФ от 2 сентября 2020 г. № 458 "Об утверждении Порядка приема на обучение по образовательным программам начального общего, основного общего и среднего общего образования".</a:t>
            </a:r>
          </a:p>
          <a:p>
            <a:pPr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Наши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адреса: Ленинский проспект д.131, 135, 137, 139. (все корпуса)</a:t>
            </a:r>
          </a:p>
          <a:p>
            <a:pPr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Контактные телефоны: секретарь 8(495)438-49-02, 					  охранник 8 (495) 438-21-74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7644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47528" y="1"/>
            <a:ext cx="8586788" cy="1223863"/>
          </a:xfrm>
        </p:spPr>
        <p:txBody>
          <a:bodyPr/>
          <a:lstStyle/>
          <a:p>
            <a:pPr algn="ctr">
              <a:defRPr/>
            </a:pPr>
            <a:r>
              <a:rPr lang="ru-RU" sz="3600" dirty="0"/>
              <a:t> </a:t>
            </a:r>
            <a:r>
              <a:rPr lang="ru-RU" sz="4000" dirty="0">
                <a:solidFill>
                  <a:srgbClr val="0070C0"/>
                </a:solidFill>
              </a:rPr>
              <a:t>Требования к приему в 1 класс.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983432" y="1412776"/>
            <a:ext cx="10945216" cy="489654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Электронная регистрация на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MOS.RU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исключая ДО ГБОУ школы №109.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Необходимые документы: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- заявление родителя (законного представителя),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- копия паспорта одного из родителей,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- копия свидетельства о рождении,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- копия СНИЛС,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- медицинская карта,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- справка о регистрации ребенка по месту жительства,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форма № 8, №3 или выписка из домовой книги)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Собеседование со специалистами (готовность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ребенка к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школе)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992313" y="620714"/>
            <a:ext cx="8424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endParaRPr lang="ru-RU" sz="48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4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>
            <a:noAutofit/>
          </a:bodyPr>
          <a:lstStyle/>
          <a:p>
            <a:pPr fontAlgn="t"/>
            <a:r>
              <a:rPr lang="ru-RU" sz="3200" dirty="0" smtClean="0">
                <a:solidFill>
                  <a:srgbClr val="FF0000"/>
                </a:solidFill>
              </a:rPr>
              <a:t>Информация  о </a:t>
            </a:r>
            <a:r>
              <a:rPr lang="ru-RU" sz="3200" dirty="0">
                <a:solidFill>
                  <a:srgbClr val="FF0000"/>
                </a:solidFill>
              </a:rPr>
              <a:t>приеме в 1 </a:t>
            </a:r>
            <a:r>
              <a:rPr lang="ru-RU" sz="3200" dirty="0" smtClean="0">
                <a:solidFill>
                  <a:srgbClr val="FF0000"/>
                </a:solidFill>
              </a:rPr>
              <a:t>класс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на свободные места.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328" y="1268760"/>
            <a:ext cx="11809312" cy="5589240"/>
          </a:xfrm>
        </p:spPr>
        <p:txBody>
          <a:bodyPr>
            <a:normAutofit fontScale="55000" lnSpcReduction="20000"/>
          </a:bodyPr>
          <a:lstStyle/>
          <a:p>
            <a:pPr marL="137160" indent="0" algn="ctr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Из </a:t>
            </a:r>
            <a:r>
              <a:rPr lang="ru-RU" sz="3600" b="1" dirty="0">
                <a:solidFill>
                  <a:srgbClr val="7030A0"/>
                </a:solidFill>
              </a:rPr>
              <a:t>дополнительного списка на </a:t>
            </a:r>
            <a:r>
              <a:rPr lang="ru-RU" sz="3600" b="1" u="sng" dirty="0">
                <a:solidFill>
                  <a:srgbClr val="7030A0"/>
                </a:solidFill>
              </a:rPr>
              <a:t>свободные </a:t>
            </a:r>
            <a:r>
              <a:rPr lang="ru-RU" sz="3600" b="1" u="sng" dirty="0" smtClean="0">
                <a:solidFill>
                  <a:srgbClr val="7030A0"/>
                </a:solidFill>
              </a:rPr>
              <a:t>места</a:t>
            </a:r>
          </a:p>
          <a:p>
            <a:pPr marL="137160" indent="0" algn="ctr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>
                <a:solidFill>
                  <a:srgbClr val="7030A0"/>
                </a:solidFill>
              </a:rPr>
              <a:t>согласно ФЗ "Об образовании в РФ" от 29 декабря 2012г. №273-ФЗ</a:t>
            </a:r>
            <a:r>
              <a:rPr lang="ru-RU" sz="3600" b="1" dirty="0" smtClean="0">
                <a:solidFill>
                  <a:srgbClr val="7030A0"/>
                </a:solidFill>
              </a:rPr>
              <a:t>.</a:t>
            </a:r>
            <a:endParaRPr lang="ru-RU" sz="1400" b="1" dirty="0" smtClean="0">
              <a:solidFill>
                <a:srgbClr val="7030A0"/>
              </a:solidFill>
            </a:endParaRPr>
          </a:p>
          <a:p>
            <a:pPr marL="137160" indent="0" algn="ctr">
              <a:buNone/>
            </a:pPr>
            <a:r>
              <a:rPr lang="ru-RU" sz="3600" b="1" dirty="0">
                <a:solidFill>
                  <a:srgbClr val="7030A0"/>
                </a:solidFill>
              </a:rPr>
              <a:t/>
            </a:r>
            <a:br>
              <a:rPr lang="ru-RU" sz="3600" b="1" dirty="0">
                <a:solidFill>
                  <a:srgbClr val="7030A0"/>
                </a:solidFill>
              </a:rPr>
            </a:b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Порядок приема в 1 класс из дополнительного списка осуществляется </a:t>
            </a:r>
            <a:r>
              <a:rPr lang="ru-RU" sz="3600" u="sng" dirty="0">
                <a:solidFill>
                  <a:schemeClr val="accent1">
                    <a:lumMod val="50000"/>
                  </a:schemeClr>
                </a:solidFill>
              </a:rPr>
              <a:t>при наличии свободных мест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с учетом следующих условий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Льгота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, установленная для следующих категорий граждан: МВД (Федеральный закон от 7 февраля 2011 г. N 3-ФЗ «О полиции» (статья 46), военнослужащих и работников правоохранительных органов; (Федеральный закон от 27 мая 1998 г. N 76-ФЗ «О статусе военнослужащих» и др.)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Дети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участников боевых действий.  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Дети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сотрудников данного образовательного учреждения, включая все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подразделения.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Дети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, чьи старшие братья или сестры обучаются в данном учебном заведении, начиная с начальной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школы.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Дети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, посещающие курсы подготовки к школе ("В мире знаний", "Хочу все знать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"):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основании рейтинговой системы зачисления (работа на занятиях, высокие уровни самоорганизации, мотивации и коммуникации);</a:t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территориальной доступности;</a:t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возраста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ребенка.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Дети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из многодетных семей (3 и более ребенка)</a:t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4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9600" b="1" i="1" dirty="0" smtClean="0">
                <a:solidFill>
                  <a:srgbClr val="B30DA7"/>
                </a:solidFill>
              </a:rPr>
              <a:t>СПАСИБО</a:t>
            </a:r>
          </a:p>
          <a:p>
            <a:pPr marL="137160" indent="0" algn="ctr">
              <a:buNone/>
            </a:pPr>
            <a:r>
              <a:rPr lang="ru-RU" sz="9600" b="1" i="1" dirty="0" smtClean="0">
                <a:solidFill>
                  <a:srgbClr val="B30DA7"/>
                </a:solidFill>
              </a:rPr>
              <a:t> ЗА ВНИМАНИЕ!</a:t>
            </a:r>
            <a:endParaRPr lang="ru-RU" sz="9600" b="1" i="1" dirty="0">
              <a:solidFill>
                <a:srgbClr val="B30D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84774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8210"/>
            <a:ext cx="10788352" cy="9109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70C0"/>
                </a:solidFill>
              </a:rPr>
              <a:t>Государственное бюджетное образовательное учреждение</a:t>
            </a: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«Школа </a:t>
            </a:r>
            <a:r>
              <a:rPr lang="ru-RU" sz="3600" dirty="0">
                <a:solidFill>
                  <a:srgbClr val="0070C0"/>
                </a:solidFill>
              </a:rPr>
              <a:t>№109» г. Москвы</a:t>
            </a:r>
          </a:p>
        </p:txBody>
      </p:sp>
      <p:pic>
        <p:nvPicPr>
          <p:cNvPr id="1026" name="Picture 2" descr="http://ilmeny.org.ru/uploads/posts/rnews/gryppa-bi-2-otigrala-blagotvoritelnii-koncert-v-onkologicheskom-centre_405x288.jpg"/>
          <p:cNvPicPr>
            <a:picLocks noChangeAspect="1" noChangeArrowheads="1"/>
          </p:cNvPicPr>
          <p:nvPr/>
        </p:nvPicPr>
        <p:blipFill>
          <a:blip r:embed="rId2" cstate="print"/>
          <a:srcRect l="3724" t="2625" r="8760" b="10751"/>
          <a:stretch>
            <a:fillRect/>
          </a:stretch>
        </p:blipFill>
        <p:spPr bwMode="auto">
          <a:xfrm>
            <a:off x="0" y="4780557"/>
            <a:ext cx="3493438" cy="2077443"/>
          </a:xfrm>
          <a:prstGeom prst="rect">
            <a:avLst/>
          </a:prstGeom>
          <a:noFill/>
        </p:spPr>
      </p:pic>
      <p:pic>
        <p:nvPicPr>
          <p:cNvPr id="1028" name="Picture 4" descr="http://www.smcontrol.ru/assets/images/objects/rdkb.jpg"/>
          <p:cNvPicPr>
            <a:picLocks noChangeAspect="1" noChangeArrowheads="1"/>
          </p:cNvPicPr>
          <p:nvPr/>
        </p:nvPicPr>
        <p:blipFill>
          <a:blip r:embed="rId3" cstate="print"/>
          <a:srcRect l="7087" t="16800" r="16133" b="5501"/>
          <a:stretch>
            <a:fillRect/>
          </a:stretch>
        </p:blipFill>
        <p:spPr bwMode="auto">
          <a:xfrm>
            <a:off x="8544272" y="4786685"/>
            <a:ext cx="3677229" cy="2071314"/>
          </a:xfrm>
          <a:prstGeom prst="rect">
            <a:avLst/>
          </a:prstGeom>
          <a:noFill/>
        </p:spPr>
      </p:pic>
      <p:pic>
        <p:nvPicPr>
          <p:cNvPr id="6" name="Picture 2" descr="C:\Users\Мариночка\Desktop\photo_director13969745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8049"/>
            <a:ext cx="1199737" cy="1763775"/>
          </a:xfrm>
          <a:prstGeom prst="rect">
            <a:avLst/>
          </a:prstGeom>
          <a:noFill/>
        </p:spPr>
      </p:pic>
      <p:pic>
        <p:nvPicPr>
          <p:cNvPr id="10" name="Picture 6" descr="http://openchampionship.ru/wp-content/uploads/2013/04/018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51473"/>
            <a:ext cx="3828798" cy="2692125"/>
          </a:xfrm>
          <a:prstGeom prst="rect">
            <a:avLst/>
          </a:prstGeom>
          <a:noFill/>
        </p:spPr>
      </p:pic>
      <p:pic>
        <p:nvPicPr>
          <p:cNvPr id="14337" name="Picture 1" descr="\\NACHALKA109\Photos\Фото-видео 2016-2017\Здание детского сада\DSCN7137.JPG"/>
          <p:cNvPicPr>
            <a:picLocks noChangeAspect="1" noChangeArrowheads="1"/>
          </p:cNvPicPr>
          <p:nvPr/>
        </p:nvPicPr>
        <p:blipFill>
          <a:blip r:embed="rId6" cstate="print"/>
          <a:srcRect l="3140" t="3125"/>
          <a:stretch>
            <a:fillRect/>
          </a:stretch>
        </p:blipFill>
        <p:spPr bwMode="auto">
          <a:xfrm>
            <a:off x="8351571" y="1753051"/>
            <a:ext cx="3840429" cy="2540045"/>
          </a:xfrm>
          <a:prstGeom prst="rect">
            <a:avLst/>
          </a:prstGeom>
          <a:noFill/>
        </p:spPr>
      </p:pic>
      <p:pic>
        <p:nvPicPr>
          <p:cNvPr id="9" name="Picture 2" descr="F:\Рисунок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55111" y="2420888"/>
            <a:ext cx="4111151" cy="287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990432" y="1831376"/>
            <a:ext cx="4111151" cy="589512"/>
          </a:xfrm>
          <a:prstGeom prst="rect">
            <a:avLst/>
          </a:prstGeom>
          <a:noFill/>
        </p:spPr>
        <p:txBody>
          <a:bodyPr vert="horz" anchor="ctr">
            <a:normAutofit fontScale="3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4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Начальная школа</a:t>
            </a:r>
            <a:br>
              <a:rPr lang="ru-RU" sz="4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7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8261505" y="1400168"/>
            <a:ext cx="4111151" cy="379715"/>
          </a:xfrm>
          <a:prstGeom prst="rect">
            <a:avLst/>
          </a:prstGeom>
          <a:noFill/>
        </p:spPr>
        <p:txBody>
          <a:bodyPr vert="horz" anchor="ctr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5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отделение</a:t>
            </a:r>
            <a:r>
              <a:rPr lang="ru-RU" sz="5600" dirty="0" smtClean="0">
                <a:effectLst/>
              </a:rPr>
              <a:t/>
            </a:r>
            <a:br>
              <a:rPr lang="ru-RU" sz="5600" dirty="0" smtClean="0">
                <a:effectLst/>
              </a:rPr>
            </a:br>
            <a:endParaRPr lang="ru-RU" sz="5600" dirty="0" smtClean="0">
              <a:effectLst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15840" y="1241864"/>
            <a:ext cx="4111151" cy="678098"/>
          </a:xfrm>
          <a:prstGeom prst="rect">
            <a:avLst/>
          </a:prstGeom>
          <a:noFill/>
        </p:spPr>
        <p:txBody>
          <a:bodyPr vert="horz" anchor="ctr">
            <a:normAutofit fontScale="4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31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Старшая  школа</a:t>
            </a:r>
            <a:r>
              <a:rPr lang="ru-RU" sz="2700" dirty="0" smtClean="0">
                <a:effectLst/>
              </a:rPr>
              <a:t/>
            </a:r>
            <a:br>
              <a:rPr lang="ru-RU" sz="2700" dirty="0" smtClean="0">
                <a:effectLst/>
              </a:rPr>
            </a:br>
            <a:endParaRPr lang="ru-RU" sz="2700" dirty="0" smtClean="0">
              <a:effectLst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8432274" y="4400842"/>
            <a:ext cx="3861124" cy="379715"/>
          </a:xfrm>
          <a:prstGeom prst="rect">
            <a:avLst/>
          </a:prstGeom>
          <a:noFill/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Российская детская клиническая больница</a:t>
            </a:r>
            <a:endParaRPr lang="ru-RU" sz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15840" y="4402932"/>
            <a:ext cx="3714057" cy="466228"/>
          </a:xfrm>
          <a:prstGeom prst="rect">
            <a:avLst/>
          </a:prstGeom>
          <a:noFill/>
        </p:spPr>
        <p:txBody>
          <a:bodyPr vert="horz" anchor="ctr">
            <a:normAutofit fontScale="3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Медицинский Центр детской гематологии</a:t>
            </a:r>
          </a:p>
          <a:p>
            <a:pPr fontAlgn="auto">
              <a:spcAft>
                <a:spcPts val="0"/>
              </a:spcAft>
            </a:pPr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им. </a:t>
            </a:r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Дмитрия Рогачева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</a:pPr>
            <a:endParaRPr lang="ru-RU" sz="2700" dirty="0" smtClean="0">
              <a:effectLst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3592" y="1"/>
            <a:ext cx="7543800" cy="908720"/>
          </a:xfrm>
          <a:noFill/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  </a:t>
            </a:r>
            <a:r>
              <a:rPr lang="ru-RU" sz="2700" dirty="0" smtClean="0">
                <a:solidFill>
                  <a:srgbClr val="0070C0"/>
                </a:solidFill>
                <a:effectLst/>
              </a:rPr>
              <a:t>Образовательные ресурсы.</a:t>
            </a:r>
            <a:br>
              <a:rPr lang="ru-RU" sz="2700" dirty="0" smtClean="0">
                <a:solidFill>
                  <a:srgbClr val="0070C0"/>
                </a:solidFill>
                <a:effectLst/>
              </a:rPr>
            </a:br>
            <a:r>
              <a:rPr lang="ru-RU" sz="2700" dirty="0" smtClean="0">
                <a:solidFill>
                  <a:srgbClr val="0070C0"/>
                </a:solidFill>
                <a:effectLst/>
              </a:rPr>
              <a:t>(Материальные и информационные).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05" y="-1"/>
            <a:ext cx="2967162" cy="1874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897" y="2821488"/>
            <a:ext cx="2345358" cy="1759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-49370"/>
            <a:ext cx="2542976" cy="1695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3381" y="1494943"/>
            <a:ext cx="1867145" cy="252844"/>
          </a:xfrm>
          <a:prstGeom prst="rect">
            <a:avLst/>
          </a:prstGeom>
        </p:spPr>
        <p:txBody>
          <a:bodyPr vert="horz" anchor="ctr">
            <a:normAutofit fontScale="3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 smtClean="0">
                <a:effectLst/>
              </a:rPr>
              <a:t> </a:t>
            </a:r>
            <a:r>
              <a:rPr lang="ru-RU" sz="4000" dirty="0" smtClean="0">
                <a:solidFill>
                  <a:srgbClr val="0070C0"/>
                </a:solidFill>
                <a:effectLst/>
              </a:rPr>
              <a:t>Актовый зал</a:t>
            </a:r>
            <a:endParaRPr lang="ru-RU" sz="4000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7104" y="1982885"/>
            <a:ext cx="1819922" cy="136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567" y="4525501"/>
            <a:ext cx="2377602" cy="1783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0" b="33475"/>
          <a:stretch/>
        </p:blipFill>
        <p:spPr>
          <a:xfrm>
            <a:off x="-68409" y="2034607"/>
            <a:ext cx="2124903" cy="1230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88" y="2551446"/>
            <a:ext cx="1848729" cy="125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034" y="3507195"/>
            <a:ext cx="1997183" cy="144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0487065" y="6209073"/>
            <a:ext cx="1867145" cy="252844"/>
          </a:xfrm>
          <a:prstGeom prst="rect">
            <a:avLst/>
          </a:prstGeom>
        </p:spPr>
        <p:txBody>
          <a:bodyPr vert="horz" anchor="ctr">
            <a:normAutofit fontScale="3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 smtClean="0">
                <a:effectLst/>
              </a:rPr>
              <a:t> </a:t>
            </a:r>
            <a:r>
              <a:rPr lang="ru-RU" sz="4000" dirty="0" smtClean="0">
                <a:solidFill>
                  <a:srgbClr val="0070C0"/>
                </a:solidFill>
                <a:effectLst/>
              </a:rPr>
              <a:t>Игровая комната</a:t>
            </a:r>
            <a:endParaRPr lang="ru-RU" sz="4000" dirty="0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2098358" y="4442660"/>
            <a:ext cx="1867145" cy="252844"/>
          </a:xfrm>
          <a:prstGeom prst="rect">
            <a:avLst/>
          </a:prstGeom>
        </p:spPr>
        <p:txBody>
          <a:bodyPr vert="horz" anchor="ctr">
            <a:normAutofit fontScale="3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effectLst/>
              </a:rPr>
              <a:t>Кабинет психолога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-25248" y="3149398"/>
            <a:ext cx="1867145" cy="252844"/>
          </a:xfrm>
          <a:prstGeom prst="rect">
            <a:avLst/>
          </a:prstGeom>
        </p:spPr>
        <p:txBody>
          <a:bodyPr vert="horz" anchor="ctr">
            <a:normAutofit fontScale="3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 smtClean="0">
                <a:effectLst/>
              </a:rPr>
              <a:t> </a:t>
            </a:r>
            <a:r>
              <a:rPr lang="ru-RU" sz="4000" dirty="0" smtClean="0">
                <a:solidFill>
                  <a:srgbClr val="0070C0"/>
                </a:solidFill>
                <a:effectLst/>
              </a:rPr>
              <a:t>Библиотека</a:t>
            </a:r>
            <a:endParaRPr lang="ru-RU" sz="4000" dirty="0"/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813788" y="6639299"/>
            <a:ext cx="1867145" cy="252844"/>
          </a:xfrm>
          <a:prstGeom prst="rect">
            <a:avLst/>
          </a:prstGeom>
        </p:spPr>
        <p:txBody>
          <a:bodyPr vert="horz" anchor="ctr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 smtClean="0">
                <a:effectLst/>
              </a:rPr>
              <a:t> </a:t>
            </a:r>
            <a:r>
              <a:rPr lang="ru-RU" sz="4000" dirty="0" smtClean="0">
                <a:solidFill>
                  <a:srgbClr val="0070C0"/>
                </a:solidFill>
                <a:effectLst/>
              </a:rPr>
              <a:t>Медицинский кабинет</a:t>
            </a:r>
            <a:endParaRPr lang="ru-RU" sz="4000" dirty="0"/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10227157" y="1737563"/>
            <a:ext cx="1867145" cy="252844"/>
          </a:xfrm>
          <a:prstGeom prst="rect">
            <a:avLst/>
          </a:prstGeom>
        </p:spPr>
        <p:txBody>
          <a:bodyPr vert="horz" anchor="ctr">
            <a:normAutofit fontScale="3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4000" dirty="0">
                <a:solidFill>
                  <a:srgbClr val="0070C0"/>
                </a:solidFill>
                <a:effectLst/>
              </a:rPr>
              <a:t>С</a:t>
            </a:r>
            <a:r>
              <a:rPr lang="ru-RU" sz="4000" dirty="0" smtClean="0">
                <a:solidFill>
                  <a:srgbClr val="0070C0"/>
                </a:solidFill>
                <a:effectLst/>
              </a:rPr>
              <a:t>портивный залы</a:t>
            </a:r>
            <a:endParaRPr lang="ru-RU" sz="4000" dirty="0"/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4167712" y="4449902"/>
            <a:ext cx="1867145" cy="252844"/>
          </a:xfrm>
          <a:prstGeom prst="rect">
            <a:avLst/>
          </a:prstGeom>
        </p:spPr>
        <p:txBody>
          <a:bodyPr vert="horz" anchor="ctr">
            <a:normAutofit fontScale="3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 smtClean="0">
                <a:effectLst/>
              </a:rPr>
              <a:t> </a:t>
            </a:r>
            <a:r>
              <a:rPr lang="ru-RU" sz="4000" dirty="0" smtClean="0">
                <a:solidFill>
                  <a:srgbClr val="0070C0"/>
                </a:solidFill>
                <a:effectLst/>
              </a:rPr>
              <a:t>Актовый зал</a:t>
            </a:r>
            <a:endParaRPr lang="ru-RU" sz="4000" dirty="0"/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3747930" y="5314390"/>
            <a:ext cx="1954077" cy="252844"/>
          </a:xfrm>
          <a:prstGeom prst="rect">
            <a:avLst/>
          </a:prstGeom>
        </p:spPr>
        <p:txBody>
          <a:bodyPr vert="horz" anchor="ctr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 smtClean="0">
                <a:effectLst/>
              </a:rPr>
              <a:t> </a:t>
            </a:r>
            <a:r>
              <a:rPr lang="ru-RU" sz="4000" dirty="0" smtClean="0">
                <a:solidFill>
                  <a:srgbClr val="0070C0"/>
                </a:solidFill>
                <a:effectLst/>
              </a:rPr>
              <a:t>Информационные стенды</a:t>
            </a:r>
            <a:endParaRPr lang="ru-RU" sz="4000" dirty="0"/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9840416" y="2055534"/>
            <a:ext cx="1867145" cy="252844"/>
          </a:xfrm>
          <a:prstGeom prst="rect">
            <a:avLst/>
          </a:prstGeom>
        </p:spPr>
        <p:txBody>
          <a:bodyPr vert="horz" anchor="ctr">
            <a:normAutofit fontScale="3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 smtClean="0">
                <a:effectLst/>
              </a:rPr>
              <a:t> </a:t>
            </a:r>
            <a:endParaRPr lang="ru-RU" sz="4000" dirty="0"/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5000569" y="2373008"/>
            <a:ext cx="1867145" cy="252844"/>
          </a:xfrm>
          <a:prstGeom prst="rect">
            <a:avLst/>
          </a:prstGeom>
        </p:spPr>
        <p:txBody>
          <a:bodyPr vert="horz" anchor="ctr">
            <a:normAutofit fontScale="3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 smtClean="0">
                <a:effectLst/>
              </a:rPr>
              <a:t> </a:t>
            </a:r>
            <a:r>
              <a:rPr lang="ru-RU" sz="4000" dirty="0" smtClean="0">
                <a:solidFill>
                  <a:srgbClr val="0070C0"/>
                </a:solidFill>
                <a:effectLst/>
              </a:rPr>
              <a:t>Учебные кабинеты</a:t>
            </a:r>
            <a:endParaRPr lang="ru-RU" sz="4000" dirty="0"/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10382291" y="4177524"/>
            <a:ext cx="1867145" cy="252844"/>
          </a:xfrm>
          <a:prstGeom prst="rect">
            <a:avLst/>
          </a:prstGeom>
        </p:spPr>
        <p:txBody>
          <a:bodyPr vert="horz" anchor="ctr">
            <a:normAutofit fontScale="3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 smtClean="0">
                <a:effectLst/>
              </a:rPr>
              <a:t> </a:t>
            </a:r>
            <a:r>
              <a:rPr lang="ru-RU" sz="4000" dirty="0" smtClean="0">
                <a:solidFill>
                  <a:srgbClr val="0070C0"/>
                </a:solidFill>
                <a:effectLst/>
              </a:rPr>
              <a:t>Игровые площадки</a:t>
            </a:r>
            <a:endParaRPr lang="ru-RU" sz="4000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25"/>
          <a:stretch/>
        </p:blipFill>
        <p:spPr>
          <a:xfrm>
            <a:off x="4217115" y="2538002"/>
            <a:ext cx="1990881" cy="1204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2" r="-3031" b="14790"/>
          <a:stretch/>
        </p:blipFill>
        <p:spPr>
          <a:xfrm>
            <a:off x="6034857" y="5607568"/>
            <a:ext cx="1870685" cy="1199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78" y="852325"/>
            <a:ext cx="2020417" cy="1515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9"/>
          <a:stretch/>
        </p:blipFill>
        <p:spPr>
          <a:xfrm>
            <a:off x="3696806" y="5595645"/>
            <a:ext cx="2005202" cy="1211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2" name="Заголовок 1"/>
          <p:cNvSpPr txBox="1">
            <a:spLocks/>
          </p:cNvSpPr>
          <p:nvPr/>
        </p:nvSpPr>
        <p:spPr>
          <a:xfrm>
            <a:off x="-138611" y="5207794"/>
            <a:ext cx="1867145" cy="252844"/>
          </a:xfrm>
          <a:prstGeom prst="rect">
            <a:avLst/>
          </a:prstGeom>
        </p:spPr>
        <p:txBody>
          <a:bodyPr vert="horz" anchor="ctr">
            <a:normAutofit fontScale="3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 smtClean="0">
                <a:effectLst/>
              </a:rPr>
              <a:t>Кабинет логопеда</a:t>
            </a:r>
            <a:endParaRPr lang="ru-RU" sz="4000" dirty="0"/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8467587" y="6663362"/>
            <a:ext cx="1867145" cy="252844"/>
          </a:xfrm>
          <a:prstGeom prst="rect">
            <a:avLst/>
          </a:prstGeom>
        </p:spPr>
        <p:txBody>
          <a:bodyPr vert="horz" anchor="ctr">
            <a:normAutofit fontScale="3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effectLst/>
              </a:rPr>
              <a:t>Столовая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1799773" y="2267063"/>
            <a:ext cx="1867145" cy="252844"/>
          </a:xfrm>
          <a:prstGeom prst="rect">
            <a:avLst/>
          </a:prstGeom>
        </p:spPr>
        <p:txBody>
          <a:bodyPr vert="horz" anchor="ctr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effectLst/>
              </a:rPr>
              <a:t>Оборудование</a:t>
            </a:r>
          </a:p>
          <a:p>
            <a:pPr fontAlgn="auto"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effectLst/>
              </a:rPr>
              <a:t> для игры </a:t>
            </a:r>
            <a:r>
              <a:rPr lang="ru-RU" dirty="0" err="1" smtClean="0">
                <a:solidFill>
                  <a:srgbClr val="0070C0"/>
                </a:solidFill>
                <a:effectLst/>
              </a:rPr>
              <a:t>брейн</a:t>
            </a:r>
            <a:r>
              <a:rPr lang="ru-RU" dirty="0" smtClean="0">
                <a:solidFill>
                  <a:srgbClr val="0070C0"/>
                </a:solidFill>
                <a:effectLst/>
              </a:rPr>
              <a:t>-ринг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5861613" y="5314390"/>
            <a:ext cx="1867145" cy="230711"/>
          </a:xfrm>
          <a:prstGeom prst="rect">
            <a:avLst/>
          </a:prstGeom>
        </p:spPr>
        <p:txBody>
          <a:bodyPr vert="horz" anchor="ctr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effectLst/>
              </a:rPr>
              <a:t>Информация на ТВ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658" y="1017395"/>
            <a:ext cx="2322018" cy="1548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" name="Заголовок 1"/>
          <p:cNvSpPr txBox="1">
            <a:spLocks/>
          </p:cNvSpPr>
          <p:nvPr/>
        </p:nvSpPr>
        <p:spPr>
          <a:xfrm>
            <a:off x="8051065" y="2425509"/>
            <a:ext cx="1867145" cy="252844"/>
          </a:xfrm>
          <a:prstGeom prst="rect">
            <a:avLst/>
          </a:prstGeom>
        </p:spPr>
        <p:txBody>
          <a:bodyPr vert="horz" anchor="ctr">
            <a:normAutofit fontScale="3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4000" dirty="0" smtClean="0">
                <a:solidFill>
                  <a:srgbClr val="0070C0"/>
                </a:solidFill>
                <a:effectLst/>
              </a:rPr>
              <a:t>Стадион</a:t>
            </a:r>
            <a:endParaRPr lang="ru-RU" sz="4000" dirty="0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420" y="2770866"/>
            <a:ext cx="2058749" cy="1544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4" y="3643782"/>
            <a:ext cx="2072600" cy="1657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497834"/>
            <a:ext cx="1822327" cy="1366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86" y="5022981"/>
            <a:ext cx="1787647" cy="1340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85" y="833379"/>
            <a:ext cx="2931616" cy="1649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Picture 16" descr="PIC_0015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336955" y="1220522"/>
            <a:ext cx="1698843" cy="1274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" r="8897" b="25543"/>
          <a:stretch/>
        </p:blipFill>
        <p:spPr>
          <a:xfrm>
            <a:off x="4213310" y="3830195"/>
            <a:ext cx="1957021" cy="1246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6" b="4577"/>
          <a:stretch/>
        </p:blipFill>
        <p:spPr>
          <a:xfrm flipH="1">
            <a:off x="6341522" y="3865815"/>
            <a:ext cx="1891892" cy="1208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736" y="5157526"/>
            <a:ext cx="2162555" cy="1621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" name="Заголовок 1"/>
          <p:cNvSpPr txBox="1">
            <a:spLocks/>
          </p:cNvSpPr>
          <p:nvPr/>
        </p:nvSpPr>
        <p:spPr>
          <a:xfrm>
            <a:off x="5255901" y="3664362"/>
            <a:ext cx="1867145" cy="252844"/>
          </a:xfrm>
          <a:prstGeom prst="rect">
            <a:avLst/>
          </a:prstGeom>
        </p:spPr>
        <p:txBody>
          <a:bodyPr vert="horz" anchor="ctr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4000" dirty="0" smtClean="0">
                <a:solidFill>
                  <a:srgbClr val="0070C0"/>
                </a:solidFill>
                <a:effectLst/>
              </a:rPr>
              <a:t>Кабинеты информатики</a:t>
            </a:r>
            <a:endParaRPr lang="ru-RU" sz="4000" dirty="0"/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4223792" y="5023163"/>
            <a:ext cx="1867145" cy="252844"/>
          </a:xfrm>
          <a:prstGeom prst="rect">
            <a:avLst/>
          </a:prstGeom>
        </p:spPr>
        <p:txBody>
          <a:bodyPr vert="horz" anchor="ctr">
            <a:normAutofit fontScale="3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 smtClean="0">
                <a:effectLst/>
              </a:rPr>
              <a:t> </a:t>
            </a:r>
            <a:r>
              <a:rPr lang="ru-RU" sz="4000" dirty="0" smtClean="0">
                <a:solidFill>
                  <a:srgbClr val="0070C0"/>
                </a:solidFill>
                <a:effectLst/>
              </a:rPr>
              <a:t>Кабинет музыки</a:t>
            </a:r>
            <a:endParaRPr lang="ru-RU" sz="4000" dirty="0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6386639" y="5024141"/>
            <a:ext cx="1867145" cy="252844"/>
          </a:xfrm>
          <a:prstGeom prst="rect">
            <a:avLst/>
          </a:prstGeom>
        </p:spPr>
        <p:txBody>
          <a:bodyPr vert="horz" anchor="ctr">
            <a:normAutofit fontScale="3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effectLst/>
              </a:rPr>
              <a:t>Кабинет ИЗО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9536" y="188640"/>
            <a:ext cx="8352928" cy="1296145"/>
          </a:xfrm>
        </p:spPr>
        <p:txBody>
          <a:bodyPr>
            <a:normAutofit fontScale="90000"/>
          </a:bodyPr>
          <a:lstStyle/>
          <a:p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endParaRPr lang="ru-RU" dirty="0"/>
          </a:p>
        </p:txBody>
      </p:sp>
      <p:pic>
        <p:nvPicPr>
          <p:cNvPr id="1034" name="Picture 10" descr="http://www.prosv.ru/Attachment.aspx?Id=164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776" y="4653136"/>
            <a:ext cx="3744416" cy="227921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847528" y="26065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75000"/>
                  </a:schemeClr>
                </a:solidFill>
              </a:rPr>
              <a:t>Учебно-методический комплекты</a:t>
            </a:r>
            <a:br>
              <a:rPr lang="ru-RU" sz="3600" b="1" dirty="0">
                <a:solidFill>
                  <a:schemeClr val="bg2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" name="Рисунок 10" descr="C:\Users\School\Desktop\5a53287eeef141d3657350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2276872"/>
            <a:ext cx="23042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School\Desktop\f_5a5fff72376a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80376" y="2401047"/>
            <a:ext cx="2345750" cy="290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School\Desktop\img7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7688" y="1052736"/>
            <a:ext cx="561531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004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429" y="65801"/>
            <a:ext cx="7543800" cy="810353"/>
          </a:xfrm>
          <a:noFill/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3600" dirty="0">
                <a:solidFill>
                  <a:srgbClr val="00B0F0"/>
                </a:solidFill>
                <a:effectLst/>
              </a:rPr>
              <a:t>Педагогические </a:t>
            </a:r>
            <a:r>
              <a:rPr lang="ru-RU" sz="3600" dirty="0" smtClean="0">
                <a:solidFill>
                  <a:srgbClr val="00B0F0"/>
                </a:solidFill>
                <a:effectLst/>
              </a:rPr>
              <a:t>кадры.</a:t>
            </a:r>
            <a:r>
              <a:rPr lang="ru-RU" sz="3600" dirty="0">
                <a:solidFill>
                  <a:srgbClr val="00B0F0"/>
                </a:solidFill>
                <a:effectLst/>
              </a:rPr>
              <a:t/>
            </a:r>
            <a:br>
              <a:rPr lang="ru-RU" sz="3600" dirty="0">
                <a:solidFill>
                  <a:srgbClr val="00B0F0"/>
                </a:solidFill>
                <a:effectLst/>
              </a:rPr>
            </a:br>
            <a:r>
              <a:rPr lang="ru-RU" sz="3600" dirty="0">
                <a:solidFill>
                  <a:srgbClr val="00B0F0"/>
                </a:solidFill>
                <a:effectLst/>
              </a:rPr>
              <a:t>У</a:t>
            </a:r>
            <a:r>
              <a:rPr lang="ru-RU" sz="3600" dirty="0" smtClean="0">
                <a:solidFill>
                  <a:srgbClr val="00B0F0"/>
                </a:solidFill>
                <a:effectLst/>
              </a:rPr>
              <a:t>чителя </a:t>
            </a:r>
            <a:r>
              <a:rPr lang="ru-RU" sz="3600" dirty="0">
                <a:solidFill>
                  <a:srgbClr val="00B0F0"/>
                </a:solidFill>
                <a:effectLst/>
              </a:rPr>
              <a:t>1-ых </a:t>
            </a:r>
            <a:r>
              <a:rPr lang="ru-RU" sz="3600" dirty="0" smtClean="0">
                <a:solidFill>
                  <a:srgbClr val="00B0F0"/>
                </a:solidFill>
                <a:effectLst/>
              </a:rPr>
              <a:t>классов 21/22 </a:t>
            </a:r>
            <a:r>
              <a:rPr lang="ru-RU" sz="3600" dirty="0" err="1" smtClean="0">
                <a:solidFill>
                  <a:srgbClr val="00B0F0"/>
                </a:solidFill>
                <a:effectLst/>
              </a:rPr>
              <a:t>уч.г</a:t>
            </a:r>
            <a:r>
              <a:rPr lang="ru-RU" sz="3600" dirty="0" smtClean="0">
                <a:solidFill>
                  <a:srgbClr val="00B0F0"/>
                </a:solidFill>
                <a:effectLst/>
              </a:rPr>
              <a:t>.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endParaRPr lang="ru-RU" sz="3600" dirty="0" smtClean="0">
              <a:effectLst/>
            </a:endParaRPr>
          </a:p>
        </p:txBody>
      </p:sp>
      <p:sp>
        <p:nvSpPr>
          <p:cNvPr id="18" name="Содержимое 12"/>
          <p:cNvSpPr>
            <a:spLocks noGrp="1"/>
          </p:cNvSpPr>
          <p:nvPr>
            <p:ph idx="1"/>
          </p:nvPr>
        </p:nvSpPr>
        <p:spPr>
          <a:xfrm>
            <a:off x="8878199" y="3162909"/>
            <a:ext cx="2771775" cy="650875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Симагина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Елена Ивановна</a:t>
            </a:r>
            <a:endParaRPr lang="ru-RU" sz="1800" b="1" i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40" name="AutoShape 14" descr="https://mail.yandex.ru/message_part/%D1%84%D0%BE%D1%82%D0%BE%D0%B3%D1%80%D0%B0%D1%84%D0%B8%D1%8F.jpg?name=%D1%84%D0%BE%D1%82%D0%BE%D0%B3%D1%80%D0%B0%D1%84%D0%B8%D1%8F.jpg&amp;hid=1.2&amp;ids=2480000001477154772&amp;no_disposition=y&amp;thumb=y&amp;exif_rotate=y"/>
          <p:cNvSpPr>
            <a:spLocks noChangeAspect="1" noChangeArrowheads="1"/>
          </p:cNvSpPr>
          <p:nvPr/>
        </p:nvSpPr>
        <p:spPr bwMode="auto">
          <a:xfrm>
            <a:off x="1687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1" name="AutoShape 16" descr="https://mail.yandex.ru/message_part/%D1%84%D0%BE%D1%82%D0%BE%D0%B3%D1%80%D0%B0%D1%84%D0%B8%D1%8F.jpg?name=%D1%84%D0%BE%D1%82%D0%BE%D0%B3%D1%80%D0%B0%D1%84%D0%B8%D1%8F.jpg&amp;hid=1.2&amp;ids=2480000001477154772&amp;no_disposition=y&amp;thumb=y&amp;exif_rotate=y"/>
          <p:cNvSpPr>
            <a:spLocks noChangeAspect="1" noChangeArrowheads="1"/>
          </p:cNvSpPr>
          <p:nvPr/>
        </p:nvSpPr>
        <p:spPr bwMode="auto">
          <a:xfrm>
            <a:off x="1687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2" name="AutoShape 18" descr="https://mail.yandex.ru/message_part/%D1%84%D0%BE%D1%82%D0%BE%D0%B3%D1%80%D0%B0%D1%84%D0%B8%D1%8F.jpg?name=%D1%84%D0%BE%D1%82%D0%BE%D0%B3%D1%80%D0%B0%D1%84%D0%B8%D1%8F.jpg&amp;hid=1.2&amp;ids=2480000001477154772&amp;no_disposition=y&amp;thumb=y&amp;exif_rotate=y"/>
          <p:cNvSpPr>
            <a:spLocks noChangeAspect="1" noChangeArrowheads="1"/>
          </p:cNvSpPr>
          <p:nvPr/>
        </p:nvSpPr>
        <p:spPr bwMode="auto">
          <a:xfrm>
            <a:off x="1687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" name="AutoShape 8" descr="https://mail.yandex.ru/message_part/PicsArt_1447783820314.jpg?_uid=11322522&amp;name=PicsArt_1447783820314.jpg&amp;hid=1.2&amp;ids=2480000006587401342&amp;no_disposition=y&amp;thumb=y&amp;exif_rotate=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mail.yandex.ru/message_part/PicsArt_1447783820314.jpg?_uid=11322522&amp;name=PicsArt_1447783820314.jpg&amp;hid=1.2&amp;ids=2480000006587401342&amp;no_disposition=y&amp;thumb=y&amp;exif_rotate=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mail.yandex.ru/message_part/PicsArt_1447783820314.jpg?_uid=11322522&amp;name=PicsArt_1447783820314.jpg&amp;hid=1.2&amp;ids=2480000006587401342&amp;no_disposition=y&amp;exif_rotate=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-230076" y="3165182"/>
            <a:ext cx="29877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0070C0"/>
                </a:solidFill>
              </a:rPr>
              <a:t>Дегальцева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Наталья Сергеевна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4223792" y="3150355"/>
            <a:ext cx="288034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ru-RU" b="1" i="1" dirty="0" smtClean="0">
                <a:solidFill>
                  <a:srgbClr val="0070C0"/>
                </a:solidFill>
              </a:rPr>
              <a:t>Медведева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ru-RU" b="1" i="1" dirty="0" smtClean="0">
                <a:solidFill>
                  <a:srgbClr val="0070C0"/>
                </a:solidFill>
              </a:rPr>
              <a:t> Юлия Витальевна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104601" y="6104022"/>
            <a:ext cx="27368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ru-RU" b="1" i="1" dirty="0" err="1" smtClean="0">
                <a:solidFill>
                  <a:srgbClr val="0070C0"/>
                </a:solidFill>
              </a:rPr>
              <a:t>Емелина</a:t>
            </a:r>
            <a:endParaRPr lang="ru-RU" b="1" i="1" dirty="0" smtClean="0">
              <a:solidFill>
                <a:srgbClr val="0070C0"/>
              </a:solidFill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ru-RU" b="1" i="1" dirty="0" smtClean="0">
                <a:solidFill>
                  <a:srgbClr val="0070C0"/>
                </a:solidFill>
              </a:rPr>
              <a:t> Елена Юрьевна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511824" y="6164140"/>
            <a:ext cx="3096344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ru-RU" b="1" i="1" dirty="0" smtClean="0">
                <a:solidFill>
                  <a:srgbClr val="0070C0"/>
                </a:solidFill>
              </a:rPr>
              <a:t>Сазонова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ru-RU" b="1" i="1" dirty="0" smtClean="0">
                <a:solidFill>
                  <a:srgbClr val="0070C0"/>
                </a:solidFill>
              </a:rPr>
              <a:t> Ольга Николаевна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8888974" y="6111663"/>
            <a:ext cx="324036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ru-RU" b="1" i="1" dirty="0" err="1" smtClean="0">
                <a:solidFill>
                  <a:srgbClr val="0070C0"/>
                </a:solidFill>
              </a:rPr>
              <a:t>Нурмухаметова</a:t>
            </a:r>
            <a:endParaRPr lang="ru-RU" b="1" i="1" dirty="0" smtClean="0">
              <a:solidFill>
                <a:srgbClr val="0070C0"/>
              </a:solidFill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ru-RU" b="1" i="1" dirty="0" smtClean="0">
                <a:solidFill>
                  <a:srgbClr val="0070C0"/>
                </a:solidFill>
              </a:rPr>
              <a:t> Ирина Викторовна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22" name="Picture 10" descr="Симагина Елена Иванов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8408" y="838722"/>
            <a:ext cx="1334812" cy="2072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3933056"/>
            <a:ext cx="1462438" cy="2144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15" y="4150672"/>
            <a:ext cx="1418784" cy="1962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3" descr="C:\Users\Мариночка\Desktop\документы\Downloads\Медведева Юлия Витальев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4825" y="979164"/>
            <a:ext cx="1477047" cy="2001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AutoShape 2" descr="https://web.whatsapp.com/pp?e=https%3A%2F%2Fpps.whatsapp.net%2Fv%2Ft61.24694-24%2F77131363_721363031602296_6918724432492239955_n.jpg%3Foh%3D1b3da471477ba4b23cab1fa89aab7e91%26oe%3D5FC05C00&amp;t=l&amp;u=79035570493%40c.us&amp;i=1582549344&amp;n=8YpSpK2xNNJD7yWBBedZXjdAb9CWwP2FoRM%2B8OCnGxg%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6" t="10277" b="5757"/>
          <a:stretch/>
        </p:blipFill>
        <p:spPr>
          <a:xfrm>
            <a:off x="5159896" y="3954152"/>
            <a:ext cx="1656184" cy="2266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5" r="12580" b="6702"/>
          <a:stretch/>
        </p:blipFill>
        <p:spPr>
          <a:xfrm>
            <a:off x="490375" y="980727"/>
            <a:ext cx="1501169" cy="2016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8238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36" y="908720"/>
            <a:ext cx="12072664" cy="540064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7200" b="1" dirty="0" smtClean="0">
                <a:solidFill>
                  <a:srgbClr val="0070C0"/>
                </a:solidFill>
              </a:rPr>
              <a:t>Фрагменты</a:t>
            </a:r>
          </a:p>
          <a:p>
            <a:pPr marL="137160" indent="0" algn="ctr">
              <a:buNone/>
            </a:pPr>
            <a:r>
              <a:rPr lang="ru-RU" sz="7200" b="1" dirty="0" smtClean="0">
                <a:solidFill>
                  <a:srgbClr val="0070C0"/>
                </a:solidFill>
              </a:rPr>
              <a:t> уроков математики</a:t>
            </a:r>
          </a:p>
          <a:p>
            <a:pPr marL="137160" indent="0" algn="ctr">
              <a:buNone/>
            </a:pPr>
            <a:r>
              <a:rPr lang="ru-RU" sz="7200" b="1" dirty="0" smtClean="0">
                <a:solidFill>
                  <a:srgbClr val="0070C0"/>
                </a:solidFill>
              </a:rPr>
              <a:t>  (</a:t>
            </a:r>
            <a:r>
              <a:rPr lang="ru-RU" sz="7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7200" b="1" dirty="0" smtClean="0">
                <a:solidFill>
                  <a:srgbClr val="0070C0"/>
                </a:solidFill>
              </a:rPr>
              <a:t>класс 20/21 </a:t>
            </a:r>
            <a:r>
              <a:rPr lang="ru-RU" sz="7200" b="1" dirty="0" err="1" smtClean="0">
                <a:solidFill>
                  <a:srgbClr val="0070C0"/>
                </a:solidFill>
              </a:rPr>
              <a:t>уч.г</a:t>
            </a:r>
            <a:r>
              <a:rPr lang="ru-RU" sz="7200" b="1" smtClean="0">
                <a:solidFill>
                  <a:srgbClr val="0070C0"/>
                </a:solidFill>
              </a:rPr>
              <a:t>.)</a:t>
            </a:r>
            <a:endParaRPr lang="ru-RU" sz="7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87439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риночка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448" y="0"/>
            <a:ext cx="9540552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55440" y="404664"/>
            <a:ext cx="7776864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ru-RU" sz="2400" b="1" cap="all" dirty="0" smtClean="0">
                <a:solidFill>
                  <a:srgbClr val="FF0000"/>
                </a:solidFill>
              </a:rPr>
              <a:t> </a:t>
            </a:r>
            <a:r>
              <a:rPr lang="ru-RU" sz="2400" b="1" cap="all" dirty="0">
                <a:solidFill>
                  <a:srgbClr val="FF0000"/>
                </a:solidFill>
              </a:rPr>
              <a:t>«ЭФФЕКТИВНАЯ НАЧАЛЬНАЯ Школа» (ЭНШ</a:t>
            </a:r>
            <a:r>
              <a:rPr lang="ru-RU" sz="2400" b="1" cap="all" dirty="0" smtClean="0">
                <a:solidFill>
                  <a:srgbClr val="FF0000"/>
                </a:solidFill>
              </a:rPr>
              <a:t>).</a:t>
            </a:r>
            <a:endParaRPr lang="ru-RU" sz="1050" b="1" cap="all" dirty="0" smtClean="0">
              <a:solidFill>
                <a:srgbClr val="FF0000"/>
              </a:solidFill>
            </a:endParaRPr>
          </a:p>
          <a:p>
            <a:pPr algn="ctr">
              <a:lnSpc>
                <a:spcPts val="3400"/>
              </a:lnSpc>
            </a:pPr>
            <a:r>
              <a:rPr lang="ru-RU" sz="2400" b="1" cap="all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ts val="3400"/>
              </a:lnSpc>
            </a:pPr>
            <a:r>
              <a:rPr lang="ru-RU" sz="2400" b="1" cap="all" dirty="0" smtClean="0">
                <a:solidFill>
                  <a:srgbClr val="2F596C"/>
                </a:solidFill>
              </a:rPr>
              <a:t>С 2018 года </a:t>
            </a:r>
            <a:r>
              <a:rPr lang="ru-RU" sz="2400" b="1" cap="all" dirty="0">
                <a:solidFill>
                  <a:srgbClr val="2F596C"/>
                </a:solidFill>
              </a:rPr>
              <a:t>реализуется </a:t>
            </a:r>
            <a:r>
              <a:rPr lang="ru-RU" sz="2400" b="1" cap="all" dirty="0" smtClean="0">
                <a:solidFill>
                  <a:srgbClr val="2F596C"/>
                </a:solidFill>
              </a:rPr>
              <a:t>ПРОЕКТ ЭНШ.</a:t>
            </a:r>
            <a:endParaRPr lang="ru-RU" sz="2400" b="1" cap="all" dirty="0">
              <a:solidFill>
                <a:srgbClr val="2F596C"/>
              </a:solidFill>
            </a:endParaRPr>
          </a:p>
          <a:p>
            <a:pPr algn="ctr">
              <a:lnSpc>
                <a:spcPts val="3400"/>
              </a:lnSpc>
            </a:pPr>
            <a:endParaRPr lang="ru-RU" sz="2800" b="1" cap="all" dirty="0">
              <a:solidFill>
                <a:srgbClr val="2F596C"/>
              </a:solidFill>
            </a:endParaRPr>
          </a:p>
          <a:p>
            <a:pPr algn="ctr">
              <a:lnSpc>
                <a:spcPts val="3400"/>
              </a:lnSpc>
            </a:pPr>
            <a:endParaRPr lang="ru-RU" sz="2800" b="1" cap="all" dirty="0">
              <a:solidFill>
                <a:srgbClr val="2F596C"/>
              </a:solidFill>
            </a:endParaRPr>
          </a:p>
        </p:txBody>
      </p:sp>
      <p:pic>
        <p:nvPicPr>
          <p:cNvPr id="10" name="Рисунок 9" descr="http://funforkids.ru/pictures/school21/school21038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5928" y="76536"/>
            <a:ext cx="1937122" cy="17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99455" y="1844824"/>
            <a:ext cx="9463595" cy="505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учреждения информирует родителей дошкольников о введении ускоренного обучения в рамках проекта "ЭНШ</a:t>
            </a:r>
            <a:r>
              <a:rPr lang="ru-RU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marL="342900" indent="-342900" algn="just">
              <a:buAutoNum type="arabicPeriod"/>
            </a:pPr>
            <a:r>
              <a:rPr lang="ru-RU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</a:t>
            </a: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знакомит родителей (законных представителей) </a:t>
            </a:r>
            <a:r>
              <a:rPr lang="ru-RU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образовательными программами, </a:t>
            </a: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сроками </a:t>
            </a:r>
            <a:r>
              <a:rPr lang="ru-RU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ускоренного </a:t>
            </a:r>
            <a:r>
              <a:rPr lang="ru-RU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требованиями к результатам психолого-педагогической диагностики школы и Московского центра качества образования (МЦКО).</a:t>
            </a: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bg2">
                    <a:lumMod val="75000"/>
                  </a:schemeClr>
                </a:solidFill>
              </a:rPr>
              <a:t>Требования к результатам психолого-педагогической диагностики и 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МЦКО</a:t>
            </a:r>
          </a:p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 при поступлении </a:t>
            </a:r>
            <a:r>
              <a:rPr lang="ru-RU" sz="1600" b="1" dirty="0">
                <a:solidFill>
                  <a:schemeClr val="bg2">
                    <a:lumMod val="75000"/>
                  </a:schemeClr>
                </a:solidFill>
              </a:rPr>
              <a:t>в класс ЭНШ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1600" b="1" dirty="0">
                <a:solidFill>
                  <a:schemeClr val="bg2">
                    <a:lumMod val="75000"/>
                  </a:schemeClr>
                </a:solidFill>
              </a:rPr>
              <a:t>Обучающиеся должны иметь </a:t>
            </a:r>
            <a:r>
              <a:rPr lang="ru-RU" sz="1600" b="1" dirty="0">
                <a:solidFill>
                  <a:srgbClr val="C00000"/>
                </a:solidFill>
              </a:rPr>
              <a:t>высокий уровень </a:t>
            </a:r>
            <a:r>
              <a:rPr lang="ru-RU" sz="1600" b="1" dirty="0">
                <a:solidFill>
                  <a:schemeClr val="bg2">
                    <a:lumMod val="75000"/>
                  </a:schemeClr>
                </a:solidFill>
              </a:rPr>
              <a:t>подготовки по направлениям:</a:t>
            </a:r>
            <a:endParaRPr lang="ru-RU" sz="1600" b="1" dirty="0">
              <a:solidFill>
                <a:srgbClr val="FF0000"/>
              </a:solidFill>
            </a:endParaRPr>
          </a:p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1. Психологическое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(темп работы, мелкая моторика руки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marL="742950" indent="-74295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AutoNum type="arabicPeriod"/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речевое развитие, словарный запас…)</a:t>
            </a:r>
          </a:p>
          <a:p>
            <a:pPr marL="742950" indent="-74295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2. Педагогическое (математика, чтение, письмо)</a:t>
            </a:r>
          </a:p>
          <a:p>
            <a:pPr marL="742950" indent="-74295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3. Медицинское (отсутствие противопоказаний)</a:t>
            </a:r>
          </a:p>
          <a:p>
            <a:pPr marL="742950" indent="-74295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4. Диагностическое (результаты работ МЦКО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и</a:t>
            </a:r>
          </a:p>
          <a:p>
            <a:pPr marL="742950" indent="-74295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психолого-педагогической диагностики)</a:t>
            </a:r>
          </a:p>
          <a:p>
            <a:endParaRPr lang="ru-RU" sz="1500" dirty="0">
              <a:solidFill>
                <a:schemeClr val="bg1"/>
              </a:solidFill>
            </a:endParaRPr>
          </a:p>
          <a:p>
            <a:endParaRPr lang="ru-RU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9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732" y="0"/>
            <a:ext cx="6337176" cy="10527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B30D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Традиции начальной школы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9" name="Рисунок 18" descr="IMG_3537"/>
          <p:cNvPicPr>
            <a:picLocks noGrp="1" noChangeAspect="1"/>
          </p:cNvPicPr>
          <p:nvPr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2" r="13711"/>
          <a:stretch/>
        </p:blipFill>
        <p:spPr>
          <a:xfrm>
            <a:off x="9694914" y="5097007"/>
            <a:ext cx="2453755" cy="17609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IMG_1641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80"/>
          <a:stretch>
            <a:fillRect/>
          </a:stretch>
        </p:blipFill>
        <p:spPr>
          <a:xfrm>
            <a:off x="47707" y="5189158"/>
            <a:ext cx="2078294" cy="1666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0" descr="C:\Users\Нефедова\Desktop\отчет 2018-19\IMG_07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1640" y="4663984"/>
            <a:ext cx="2812410" cy="2073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8" descr="\\192.168.4.43\Photo\Фото-видео 2017-2018\101 - 07.05.18 Линейка памяти. Бессмертный полк\IMG_0165.JPG"/>
          <p:cNvPicPr>
            <a:picLocks noChangeAspect="1" noChangeArrowheads="1"/>
          </p:cNvPicPr>
          <p:nvPr/>
        </p:nvPicPr>
        <p:blipFill>
          <a:blip r:embed="rId6" cstate="print"/>
          <a:srcRect l="20253" t="19146" r="10126" b="2888"/>
          <a:stretch>
            <a:fillRect/>
          </a:stretch>
        </p:blipFill>
        <p:spPr bwMode="auto">
          <a:xfrm>
            <a:off x="-66505" y="2353373"/>
            <a:ext cx="2297775" cy="1715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Рисунок 26" descr="IMG_1096"/>
          <p:cNvPicPr>
            <a:picLocks noGrp="1" noChangeAspect="1"/>
          </p:cNvPicPr>
          <p:nvPr/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129" y="1340768"/>
            <a:ext cx="2423028" cy="1524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Рисунок 28" descr="DSC_3200"/>
          <p:cNvPicPr>
            <a:picLocks noGrp="1" noChangeAspect="1"/>
          </p:cNvPicPr>
          <p:nvPr isPhoto="1"/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805" y="23662"/>
            <a:ext cx="2564760" cy="1716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Picture 2" descr="C:\Users\School\Desktop\9.jpg"/>
          <p:cNvPicPr>
            <a:picLocks noChangeAspect="1" noChangeArrowheads="1"/>
          </p:cNvPicPr>
          <p:nvPr/>
        </p:nvPicPr>
        <p:blipFill rotWithShape="1">
          <a:blip r:embed="rId9" cstate="print"/>
          <a:srcRect r="8513"/>
          <a:stretch/>
        </p:blipFill>
        <p:spPr bwMode="auto">
          <a:xfrm>
            <a:off x="24388" y="23118"/>
            <a:ext cx="2543220" cy="1838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"/>
          <a:stretch/>
        </p:blipFill>
        <p:spPr>
          <a:xfrm>
            <a:off x="4433886" y="749841"/>
            <a:ext cx="3375942" cy="1730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25000" endPos="42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5" descr="C:\Users\School\Desktop\Новогодние елки 1-4 классы\DSCN511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5114" y="4662672"/>
            <a:ext cx="2857488" cy="205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89930" y="1931608"/>
            <a:ext cx="1795263" cy="336943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B30D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</a:t>
            </a:r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 smtClean="0">
                <a:solidFill>
                  <a:srgbClr val="B30D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знаний</a:t>
            </a:r>
            <a:r>
              <a:rPr lang="ru-RU" sz="1400" dirty="0" smtClean="0">
                <a:solidFill>
                  <a:srgbClr val="0070C0"/>
                </a:solidFill>
              </a:rPr>
              <a:t/>
            </a:r>
            <a:br>
              <a:rPr lang="ru-RU" sz="1400" dirty="0" smtClean="0">
                <a:solidFill>
                  <a:srgbClr val="0070C0"/>
                </a:solidFill>
              </a:rPr>
            </a:b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4685216" y="2520518"/>
            <a:ext cx="2922952" cy="49185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400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B30D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Прощай, начальная школа!</a:t>
            </a:r>
            <a:endParaRPr lang="en-US" sz="1400" dirty="0">
              <a:solidFill>
                <a:srgbClr val="B30D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10106530" y="3345764"/>
            <a:ext cx="1795263" cy="259347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70C0"/>
                </a:solidFill>
              </a:rPr>
              <a:t>День знаний</a:t>
            </a:r>
            <a:br>
              <a:rPr lang="ru-RU" sz="1400" dirty="0" smtClean="0">
                <a:solidFill>
                  <a:srgbClr val="0070C0"/>
                </a:solidFill>
              </a:rPr>
            </a:b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7908939" y="3029502"/>
            <a:ext cx="1993612" cy="247203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100" dirty="0" smtClean="0">
                <a:solidFill>
                  <a:srgbClr val="B30D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 народов мира</a:t>
            </a:r>
            <a:endParaRPr lang="en-US" sz="1100" dirty="0">
              <a:solidFill>
                <a:srgbClr val="B30D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Рисунок 33" descr="IMG_4383"/>
          <p:cNvPicPr>
            <a:picLocks noGrp="1" noChangeAspect="1"/>
          </p:cNvPicPr>
          <p:nvPr isPhoto="1"/>
        </p:nvPicPr>
        <p:blipFill rotWithShape="1"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2" t="17394" r="432" b="-630"/>
          <a:stretch/>
        </p:blipFill>
        <p:spPr>
          <a:xfrm>
            <a:off x="9711030" y="2694960"/>
            <a:ext cx="2586261" cy="1614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10141621" y="1781877"/>
            <a:ext cx="1966627" cy="409627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B30D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Посвящение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B30D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первоклассники</a:t>
            </a:r>
            <a:endParaRPr lang="en-US" sz="1400" dirty="0">
              <a:solidFill>
                <a:srgbClr val="B30D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10152938" y="4837661"/>
            <a:ext cx="1795263" cy="25934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50" dirty="0" smtClean="0">
                <a:solidFill>
                  <a:srgbClr val="B30D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r>
              <a:rPr lang="ru-RU" sz="1050" dirty="0">
                <a:solidFill>
                  <a:srgbClr val="B30D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«Мир сказок</a:t>
            </a:r>
            <a:r>
              <a:rPr lang="ru-RU" sz="1050" dirty="0" smtClean="0">
                <a:solidFill>
                  <a:srgbClr val="B30D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1050" dirty="0">
              <a:solidFill>
                <a:srgbClr val="B30D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4927379" y="6589872"/>
            <a:ext cx="2899260" cy="28685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400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B30D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«Новогодняя елка»</a:t>
            </a:r>
            <a:br>
              <a:rPr lang="ru-RU" sz="1400" dirty="0" smtClean="0">
                <a:solidFill>
                  <a:srgbClr val="B30D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400" dirty="0">
              <a:solidFill>
                <a:srgbClr val="B30D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-68227" y="4910691"/>
            <a:ext cx="2299497" cy="259347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050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050" dirty="0" smtClean="0">
                <a:solidFill>
                  <a:srgbClr val="0070C0"/>
                </a:solidFill>
              </a:rPr>
              <a:t>Литературный </a:t>
            </a:r>
            <a:r>
              <a:rPr lang="ru-RU" sz="1050" dirty="0">
                <a:solidFill>
                  <a:srgbClr val="0070C0"/>
                </a:solidFill>
              </a:rPr>
              <a:t>калейдоскоп «Навстречу Победе!»</a:t>
            </a:r>
            <a:r>
              <a:rPr lang="ru-RU" sz="1050" dirty="0" smtClean="0">
                <a:solidFill>
                  <a:srgbClr val="0070C0"/>
                </a:solidFill>
              </a:rPr>
              <a:t/>
            </a:r>
            <a:br>
              <a:rPr lang="ru-RU" sz="1050" dirty="0" smtClean="0">
                <a:solidFill>
                  <a:srgbClr val="0070C0"/>
                </a:solidFill>
              </a:rPr>
            </a:b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0259813" y="2420889"/>
            <a:ext cx="1795263" cy="24490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400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100" dirty="0" smtClean="0">
                <a:solidFill>
                  <a:srgbClr val="B30D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Музыкальная гостиная</a:t>
            </a:r>
            <a:endParaRPr lang="en-US" sz="1100" dirty="0">
              <a:solidFill>
                <a:srgbClr val="B30D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Picture 15" descr="G:\презентация для Тишуриной О.Н\126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51799" y="2708921"/>
            <a:ext cx="3250513" cy="201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Рисунок 41" descr="IMG_2525"/>
          <p:cNvPicPr>
            <a:picLocks noGrp="1" noChangeAspect="1"/>
          </p:cNvPicPr>
          <p:nvPr isPhoto="1"/>
        </p:nvPicPr>
        <p:blipFill rotWithShape="1"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4"/>
          <a:stretch/>
        </p:blipFill>
        <p:spPr>
          <a:xfrm>
            <a:off x="7936181" y="3298760"/>
            <a:ext cx="2480798" cy="1659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-68227" y="4910649"/>
            <a:ext cx="2299497" cy="259347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050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050" dirty="0" smtClean="0">
                <a:solidFill>
                  <a:srgbClr val="B30DA7"/>
                </a:solidFill>
                <a:effectLst/>
              </a:rPr>
              <a:t>Литературный </a:t>
            </a:r>
            <a:r>
              <a:rPr lang="ru-RU" sz="1050" dirty="0">
                <a:solidFill>
                  <a:srgbClr val="B30DA7"/>
                </a:solidFill>
                <a:effectLst/>
              </a:rPr>
              <a:t>калейдоскоп «Навстречу Победе!»</a:t>
            </a:r>
            <a:r>
              <a:rPr lang="ru-RU" sz="1050" dirty="0" smtClean="0">
                <a:solidFill>
                  <a:srgbClr val="B30DA7"/>
                </a:solidFill>
                <a:effectLst/>
              </a:rPr>
              <a:t/>
            </a:r>
            <a:br>
              <a:rPr lang="ru-RU" sz="1050" dirty="0" smtClean="0">
                <a:solidFill>
                  <a:srgbClr val="B30DA7"/>
                </a:solidFill>
                <a:effectLst/>
              </a:rPr>
            </a:br>
            <a:endParaRPr lang="en-US" sz="1050" dirty="0">
              <a:solidFill>
                <a:srgbClr val="B30DA7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67428" y="3395666"/>
            <a:ext cx="57143" cy="666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19828" y="3548066"/>
            <a:ext cx="57143" cy="66667"/>
          </a:xfrm>
          <a:prstGeom prst="rect">
            <a:avLst/>
          </a:prstGeom>
        </p:spPr>
      </p:pic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2012507" y="3038502"/>
            <a:ext cx="1993612" cy="247203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100" dirty="0" smtClean="0">
                <a:solidFill>
                  <a:srgbClr val="B30D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Бессмертный полк</a:t>
            </a:r>
            <a:endParaRPr lang="en-US" sz="1100" dirty="0">
              <a:solidFill>
                <a:srgbClr val="B30D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Picture 5" descr="C:\Users\School\Desktop\4 (1)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13916" y="1447106"/>
            <a:ext cx="2299319" cy="14105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992" y="3305477"/>
            <a:ext cx="2467755" cy="1696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262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336" y="234234"/>
            <a:ext cx="11953328" cy="58785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sng" strike="noStrike" kern="1200" cap="none" spc="0" normalizeH="0" baseline="0" noProof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D9D31"/>
                </a:solidFill>
                <a:effectLst>
                  <a:outerShdw blurRad="12700" dist="38100" dir="2700000" algn="tl" rotWithShape="0">
                    <a:srgbClr val="DD9D31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Наша жизнь после уроков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1" u="sng" strike="noStrike" kern="1200" cap="none" spc="0" normalizeH="0" baseline="0" noProof="0" dirty="0">
              <a:ln w="9525">
                <a:solidFill>
                  <a:prstClr val="black"/>
                </a:solidFill>
                <a:prstDash val="solid"/>
              </a:ln>
              <a:solidFill>
                <a:srgbClr val="DD9D31"/>
              </a:solidFill>
              <a:effectLst>
                <a:outerShdw blurRad="12700" dist="38100" dir="2700000" algn="tl" rotWithShape="0">
                  <a:srgbClr val="DD9D31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1" u="sng" strike="noStrike" kern="1200" cap="none" spc="0" normalizeH="0" baseline="0" noProof="0" dirty="0" smtClean="0">
              <a:ln w="9525">
                <a:solidFill>
                  <a:prstClr val="black"/>
                </a:solidFill>
                <a:prstDash val="solid"/>
              </a:ln>
              <a:solidFill>
                <a:srgbClr val="DD9D31"/>
              </a:solidFill>
              <a:effectLst>
                <a:outerShdw blurRad="12700" dist="38100" dir="2700000" algn="tl" rotWithShape="0">
                  <a:srgbClr val="DD9D31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1" u="sng" strike="noStrike" kern="1200" cap="none" spc="0" normalizeH="0" baseline="0" noProof="0" dirty="0" smtClean="0">
              <a:ln w="9525">
                <a:solidFill>
                  <a:prstClr val="black"/>
                </a:solidFill>
                <a:prstDash val="solid"/>
              </a:ln>
              <a:solidFill>
                <a:srgbClr val="DD9D31"/>
              </a:solidFill>
              <a:effectLst>
                <a:outerShdw blurRad="12700" dist="38100" dir="2700000" algn="tl" rotWithShape="0">
                  <a:srgbClr val="DD9D31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1" u="sng" strike="noStrike" kern="1200" cap="none" spc="0" normalizeH="0" baseline="0" noProof="0" dirty="0">
              <a:ln w="9525">
                <a:solidFill>
                  <a:prstClr val="black"/>
                </a:solidFill>
                <a:prstDash val="solid"/>
              </a:ln>
              <a:solidFill>
                <a:srgbClr val="DD9D31"/>
              </a:solidFill>
              <a:effectLst>
                <a:outerShdw blurRad="12700" dist="38100" dir="2700000" algn="tl" rotWithShape="0">
                  <a:srgbClr val="DD9D31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1" u="sng" strike="noStrike" kern="1200" cap="none" spc="0" normalizeH="0" baseline="0" noProof="0" dirty="0" smtClean="0">
              <a:ln w="9525">
                <a:solidFill>
                  <a:prstClr val="black"/>
                </a:solidFill>
                <a:prstDash val="solid"/>
              </a:ln>
              <a:solidFill>
                <a:srgbClr val="DD9D31"/>
              </a:solidFill>
              <a:effectLst>
                <a:outerShdw blurRad="12700" dist="38100" dir="2700000" algn="tl" rotWithShape="0">
                  <a:srgbClr val="DD9D31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D9D31"/>
                </a:solidFill>
                <a:effectLst>
                  <a:outerShdw blurRad="12700" dist="38100" dir="2700000" algn="tl" rotWithShape="0">
                    <a:srgbClr val="DD9D31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(группы продленного дня (ГПД), кружки, секции, клубы, студии)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 w="9525">
                <a:solidFill>
                  <a:prstClr val="black"/>
                </a:solidFill>
                <a:prstDash val="solid"/>
              </a:ln>
              <a:solidFill>
                <a:srgbClr val="DD9D31"/>
              </a:solidFill>
              <a:effectLst>
                <a:outerShdw blurRad="12700" dist="38100" dir="2700000" algn="tl" rotWithShape="0">
                  <a:srgbClr val="DD9D31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691" y="972031"/>
            <a:ext cx="4214225" cy="42571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06648" y="5982572"/>
            <a:ext cx="6352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DD9D31"/>
                </a:solidFill>
                <a:effectLst>
                  <a:outerShdw blurRad="12700" dist="38100" dir="2700000" algn="tl" rotWithShape="0">
                    <a:srgbClr val="DD9D31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бюджетное и внебюджетное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63196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10776</TotalTime>
  <Words>443</Words>
  <Application>Microsoft Office PowerPoint</Application>
  <PresentationFormat>Широкоэкранный</PresentationFormat>
  <Paragraphs>118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Constantia</vt:lpstr>
      <vt:lpstr>Tahoma</vt:lpstr>
      <vt:lpstr>Times New Roman</vt:lpstr>
      <vt:lpstr>Wingdings</vt:lpstr>
      <vt:lpstr>Wingdings 2</vt:lpstr>
      <vt:lpstr>Wingdings 3</vt:lpstr>
      <vt:lpstr>Апекс</vt:lpstr>
      <vt:lpstr>1_Небеса</vt:lpstr>
      <vt:lpstr>   Собрание  для родителей будущих первоклассников (2021-2022 учебный год) </vt:lpstr>
      <vt:lpstr>Государственное бюджетное образовательное учреждение «Школа №109» г. Москвы</vt:lpstr>
      <vt:lpstr>  Образовательные ресурсы. (Материальные и информационные).</vt:lpstr>
      <vt:lpstr>                     </vt:lpstr>
      <vt:lpstr> Педагогические кадры. Учителя 1-ых классов 21/22 уч.г. </vt:lpstr>
      <vt:lpstr>Презентация PowerPoint</vt:lpstr>
      <vt:lpstr>Презентация PowerPoint</vt:lpstr>
      <vt:lpstr>Традиции начальной школы  </vt:lpstr>
      <vt:lpstr>Презентация PowerPoint</vt:lpstr>
      <vt:lpstr>   Поступление в 1 класс. Нормативно-правовая база. </vt:lpstr>
      <vt:lpstr> Требования к приему в 1 класс.</vt:lpstr>
      <vt:lpstr>Информация  о приеме в 1 класс  на свободные места.</vt:lpstr>
      <vt:lpstr>Презентация PowerPoint</vt:lpstr>
    </vt:vector>
  </TitlesOfParts>
  <Company>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образования № 109</dc:title>
  <dc:creator>1</dc:creator>
  <cp:lastModifiedBy>Marinochka</cp:lastModifiedBy>
  <cp:revision>630</cp:revision>
  <cp:lastPrinted>2019-12-09T08:02:38Z</cp:lastPrinted>
  <dcterms:created xsi:type="dcterms:W3CDTF">2008-02-29T06:52:58Z</dcterms:created>
  <dcterms:modified xsi:type="dcterms:W3CDTF">2021-03-19T13:13:17Z</dcterms:modified>
</cp:coreProperties>
</file>